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Lst>
  <p:notesMasterIdLst>
    <p:notesMasterId r:id="rId13"/>
  </p:notesMasterIdLst>
  <p:sldSz cx="14630400" cy="8229600"/>
  <p:notesSz cx="8229600" cy="14630400"/>
  <p:embeddedFontLst>
    <p:embeddedFont>
      <p:font typeface="Unbounded"/>
      <p:regular r:id="rId18"/>
    </p:embeddedFont>
    <p:embeddedFont>
      <p:font typeface="Unbounded"/>
      <p:regular r:id="rId19"/>
    </p:embeddedFont>
    <p:embeddedFont>
      <p:font typeface="Cabin"/>
      <p:regular r:id="rId20"/>
    </p:embeddedFont>
    <p:embeddedFont>
      <p:font typeface="Cabin"/>
      <p:regular r:id="rId21"/>
    </p:embeddedFont>
    <p:embeddedFont>
      <p:font typeface="Cabin"/>
      <p:regular r:id="rId22"/>
    </p:embeddedFont>
    <p:embeddedFont>
      <p:font typeface="Cabin"/>
      <p:regular r:id="rId23"/>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notesMaster" Target="notesMasters/notesMaster1.xml"/><Relationship Id="rId14" Type="http://schemas.openxmlformats.org/officeDocument/2006/relationships/presProps" Target="presProps.xml"/><Relationship Id="rId15" Type="http://schemas.openxmlformats.org/officeDocument/2006/relationships/viewProps" Target="viewProps.xml"/><Relationship Id="rId16" Type="http://schemas.openxmlformats.org/officeDocument/2006/relationships/theme" Target="theme/theme1.xml"/><Relationship Id="rId17" Type="http://schemas.openxmlformats.org/officeDocument/2006/relationships/tableStyles" Target="tableStyles.xml"/><Relationship Id="rId18" Type="http://schemas.openxmlformats.org/officeDocument/2006/relationships/font" Target="fonts/font1.fntdata"/><Relationship Id="rId19" Type="http://schemas.openxmlformats.org/officeDocument/2006/relationships/font" Target="fonts/font2.fntdata"/><Relationship Id="rId20" Type="http://schemas.openxmlformats.org/officeDocument/2006/relationships/font" Target="fonts/font3.fntdata"/><Relationship Id="rId21" Type="http://schemas.openxmlformats.org/officeDocument/2006/relationships/font" Target="fonts/font4.fntdata"/><Relationship Id="rId22" Type="http://schemas.openxmlformats.org/officeDocument/2006/relationships/font" Target="fonts/font5.fntdata"/><Relationship Id="rId23" Type="http://schemas.openxmlformats.org/officeDocument/2006/relationships/font" Target="fonts/font6.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0-1.png"/><Relationship Id="rId2" Type="http://schemas.openxmlformats.org/officeDocument/2006/relationships/image" Target="../media/image-1010-2.png"/><Relationship Id="rId4"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1-1.png"/><Relationship Id="rId2" Type="http://schemas.openxmlformats.org/officeDocument/2006/relationships/image" Target="../media/image-1011-2.png"/><Relationship Id="rId4"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2-1.png"/><Relationship Id="rId2" Type="http://schemas.openxmlformats.org/officeDocument/2006/relationships/image" Target="../media/image-1012-2.png"/><Relationship Id="rId4"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2-1.png"/><Relationship Id="rId2" Type="http://schemas.openxmlformats.org/officeDocument/2006/relationships/image" Target="../media/image-1002-2.pn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3-1.png"/><Relationship Id="rId2" Type="http://schemas.openxmlformats.org/officeDocument/2006/relationships/image" Target="../media/image-1003-2.pn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4-1.png"/><Relationship Id="rId2" Type="http://schemas.openxmlformats.org/officeDocument/2006/relationships/image" Target="../media/image-1004-2.png"/><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5-1.png"/><Relationship Id="rId2" Type="http://schemas.openxmlformats.org/officeDocument/2006/relationships/image" Target="../media/image-1005-2.pn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6-1.png"/><Relationship Id="rId2" Type="http://schemas.openxmlformats.org/officeDocument/2006/relationships/image" Target="../media/image-1006-2.pn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7-1.png"/><Relationship Id="rId2" Type="http://schemas.openxmlformats.org/officeDocument/2006/relationships/image" Target="../media/image-1007-2.png"/><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8-1.png"/><Relationship Id="rId2" Type="http://schemas.openxmlformats.org/officeDocument/2006/relationships/image" Target="../media/image-1008-2.png"/><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9-1.png"/><Relationship Id="rId2" Type="http://schemas.openxmlformats.org/officeDocument/2006/relationships/image" Target="../media/image-1009-2.pn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slideLayout" Target="../slideLayouts/slideLayout2.xml"/><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5.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slideLayout" Target="../slideLayouts/slideLayout6.xml"/><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782253"/>
          </a:xfrm>
          <a:prstGeom prst="rect">
            <a:avLst/>
          </a:prstGeom>
        </p:spPr>
      </p:pic>
      <p:sp>
        <p:nvSpPr>
          <p:cNvPr id="3" name="Text 0"/>
          <p:cNvSpPr/>
          <p:nvPr/>
        </p:nvSpPr>
        <p:spPr>
          <a:xfrm>
            <a:off x="779026" y="3453646"/>
            <a:ext cx="8102322" cy="654606"/>
          </a:xfrm>
          <a:prstGeom prst="rect">
            <a:avLst/>
          </a:prstGeom>
          <a:noFill/>
          <a:ln/>
        </p:spPr>
        <p:txBody>
          <a:bodyPr wrap="none" lIns="0" tIns="0" rIns="0" bIns="0" rtlCol="0" anchor="t"/>
          <a:lstStyle/>
          <a:p>
            <a:pPr indent="0" marL="0">
              <a:lnSpc>
                <a:spcPts val="5150"/>
              </a:lnSpc>
              <a:buNone/>
            </a:pPr>
            <a:r>
              <a:rPr lang="en-US" sz="4100" dirty="0">
                <a:solidFill>
                  <a:srgbClr val="000000"/>
                </a:solidFill>
                <a:highlight>
                  <a:srgbClr val="FFFFFF"/>
                </a:highlight>
                <a:latin typeface="Unbounded" pitchFamily="34" charset="0"/>
                <a:ea typeface="Unbounded" pitchFamily="34" charset="-122"/>
                <a:cs typeface="Unbounded" pitchFamily="34" charset="-120"/>
              </a:rPr>
              <a:t>Recommendation System</a:t>
            </a:r>
            <a:pPr indent="0" marL="0">
              <a:lnSpc>
                <a:spcPts val="5150"/>
              </a:lnSpc>
              <a:buNone/>
            </a:pPr>
            <a:r>
              <a:rPr lang="en-US" sz="4100" dirty="0">
                <a:solidFill>
                  <a:srgbClr val="FFFFFF"/>
                </a:solidFill>
                <a:latin typeface="Unbounded" pitchFamily="34" charset="0"/>
                <a:ea typeface="Unbounded" pitchFamily="34" charset="-122"/>
                <a:cs typeface="Unbounded" pitchFamily="34" charset="-120"/>
              </a:rPr>
              <a:t>​​</a:t>
            </a:r>
            <a:endParaRPr lang="en-US" sz="4100" dirty="0"/>
          </a:p>
        </p:txBody>
      </p:sp>
      <p:sp>
        <p:nvSpPr>
          <p:cNvPr id="4" name="Text 1"/>
          <p:cNvSpPr/>
          <p:nvPr/>
        </p:nvSpPr>
        <p:spPr>
          <a:xfrm>
            <a:off x="779026" y="4442103"/>
            <a:ext cx="13072348" cy="1335524"/>
          </a:xfrm>
          <a:prstGeom prst="rect">
            <a:avLst/>
          </a:prstGeom>
          <a:noFill/>
          <a:ln/>
        </p:spPr>
        <p:txBody>
          <a:bodyPr wrap="square" lIns="0" tIns="0" rIns="0" bIns="0" rtlCol="0" anchor="t"/>
          <a:lstStyle/>
          <a:p>
            <a:pPr indent="0" marL="0">
              <a:lnSpc>
                <a:spcPts val="3500"/>
              </a:lnSpc>
              <a:buNone/>
            </a:pPr>
            <a:r>
              <a:rPr lang="en-US" sz="2150" b="1" dirty="0">
                <a:solidFill>
                  <a:srgbClr val="FFFFFF"/>
                </a:solidFill>
                <a:latin typeface="Cabin" pitchFamily="34" charset="0"/>
                <a:ea typeface="Cabin" pitchFamily="34" charset="-122"/>
                <a:cs typeface="Cabin" pitchFamily="34" charset="-120"/>
              </a:rPr>
              <a:t>A recommendation system (or recommender system) is a class of machine learning that uses data to help predict, narrow down, and find what people are looking for among an exponentially growing number of options.</a:t>
            </a:r>
            <a:endParaRPr lang="en-US" sz="2150" dirty="0"/>
          </a:p>
        </p:txBody>
      </p:sp>
      <p:sp>
        <p:nvSpPr>
          <p:cNvPr id="5" name="Text 2"/>
          <p:cNvSpPr/>
          <p:nvPr/>
        </p:nvSpPr>
        <p:spPr>
          <a:xfrm>
            <a:off x="779026" y="6028015"/>
            <a:ext cx="13072348" cy="890349"/>
          </a:xfrm>
          <a:prstGeom prst="rect">
            <a:avLst/>
          </a:prstGeom>
          <a:noFill/>
          <a:ln/>
        </p:spPr>
        <p:txBody>
          <a:bodyPr wrap="square" lIns="0" tIns="0" rIns="0" bIns="0" rtlCol="0" anchor="t"/>
          <a:lstStyle/>
          <a:p>
            <a:pPr indent="0" marL="0">
              <a:lnSpc>
                <a:spcPts val="3500"/>
              </a:lnSpc>
              <a:buNone/>
            </a:pPr>
            <a:r>
              <a:rPr lang="en-US" sz="2150" dirty="0">
                <a:solidFill>
                  <a:srgbClr val="FFFFFF"/>
                </a:solidFill>
                <a:latin typeface="Cabin" pitchFamily="34" charset="0"/>
                <a:ea typeface="Cabin" pitchFamily="34" charset="-122"/>
                <a:cs typeface="Cabin" pitchFamily="34" charset="-120"/>
              </a:rPr>
              <a:t>In simple words, it is an algorithm that suggests relevant items to users. Eg: In the case of Netflix which movie to watch, In the case of e-commerce which product to buy, or In the case of kindle which book to read, etc.</a:t>
            </a:r>
            <a:endParaRPr lang="en-US" sz="2150" dirty="0"/>
          </a:p>
        </p:txBody>
      </p:sp>
      <p:sp>
        <p:nvSpPr>
          <p:cNvPr id="6" name="Shape 3"/>
          <p:cNvSpPr/>
          <p:nvPr/>
        </p:nvSpPr>
        <p:spPr>
          <a:xfrm>
            <a:off x="779026" y="7185303"/>
            <a:ext cx="356116" cy="356116"/>
          </a:xfrm>
          <a:prstGeom prst="roundRect">
            <a:avLst>
              <a:gd name="adj" fmla="val 25674459"/>
            </a:avLst>
          </a:prstGeom>
          <a:noFill/>
          <a:ln w="7620">
            <a:solidFill>
              <a:srgbClr val="FFFFFF"/>
            </a:solidFill>
            <a:prstDash val="solid"/>
          </a:ln>
        </p:spPr>
      </p:sp>
      <p:pic>
        <p:nvPicPr>
          <p:cNvPr id="7" name="Image 1" descr="preencoded.png">    </p:cNvPr>
          <p:cNvPicPr>
            <a:picLocks noChangeAspect="1"/>
          </p:cNvPicPr>
          <p:nvPr/>
        </p:nvPicPr>
        <p:blipFill>
          <a:blip r:embed="rId2"/>
          <a:stretch>
            <a:fillRect/>
          </a:stretch>
        </p:blipFill>
        <p:spPr>
          <a:xfrm>
            <a:off x="786646" y="7192923"/>
            <a:ext cx="340876" cy="340876"/>
          </a:xfrm>
          <a:prstGeom prst="rect">
            <a:avLst/>
          </a:prstGeom>
        </p:spPr>
      </p:pic>
      <p:sp>
        <p:nvSpPr>
          <p:cNvPr id="8" name="Text 4"/>
          <p:cNvSpPr/>
          <p:nvPr/>
        </p:nvSpPr>
        <p:spPr>
          <a:xfrm>
            <a:off x="1246346" y="7168753"/>
            <a:ext cx="1957507" cy="389453"/>
          </a:xfrm>
          <a:prstGeom prst="rect">
            <a:avLst/>
          </a:prstGeom>
          <a:noFill/>
          <a:ln/>
        </p:spPr>
        <p:txBody>
          <a:bodyPr wrap="none" lIns="0" tIns="0" rIns="0" bIns="0" rtlCol="0" anchor="t"/>
          <a:lstStyle/>
          <a:p>
            <a:pPr algn="l" indent="0" marL="0">
              <a:lnSpc>
                <a:spcPts val="3050"/>
              </a:lnSpc>
              <a:buNone/>
            </a:pPr>
            <a:r>
              <a:rPr lang="en-US" sz="2150" b="1" dirty="0">
                <a:solidFill>
                  <a:srgbClr val="CAD6DE"/>
                </a:solidFill>
                <a:latin typeface="Cabin Bold" pitchFamily="34" charset="0"/>
                <a:ea typeface="Cabin Bold" pitchFamily="34" charset="-122"/>
                <a:cs typeface="Cabin Bold" pitchFamily="34" charset="-120"/>
              </a:rPr>
              <a:t>by Sonu Sarojini</a:t>
            </a:r>
            <a:endParaRPr lang="en-US" sz="21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837724" y="1045131"/>
            <a:ext cx="9403556" cy="563285"/>
          </a:xfrm>
          <a:prstGeom prst="rect">
            <a:avLst/>
          </a:prstGeom>
          <a:noFill/>
          <a:ln/>
        </p:spPr>
        <p:txBody>
          <a:bodyPr wrap="none" lIns="0" tIns="0" rIns="0" bIns="0" rtlCol="0" anchor="t"/>
          <a:lstStyle/>
          <a:p>
            <a:pPr indent="0" marL="0">
              <a:lnSpc>
                <a:spcPts val="4400"/>
              </a:lnSpc>
              <a:buNone/>
            </a:pPr>
            <a:r>
              <a:rPr lang="en-US" sz="3500" b="1" dirty="0">
                <a:solidFill>
                  <a:srgbClr val="FFFFFF"/>
                </a:solidFill>
                <a:latin typeface="Unbounded" pitchFamily="34" charset="0"/>
                <a:ea typeface="Unbounded" pitchFamily="34" charset="-122"/>
                <a:cs typeface="Unbounded" pitchFamily="34" charset="-120"/>
              </a:rPr>
              <a:t>Challenges and Future Directions</a:t>
            </a:r>
            <a:endParaRPr lang="en-US" sz="3500" dirty="0"/>
          </a:p>
        </p:txBody>
      </p:sp>
      <p:sp>
        <p:nvSpPr>
          <p:cNvPr id="3" name="Text 1"/>
          <p:cNvSpPr/>
          <p:nvPr/>
        </p:nvSpPr>
        <p:spPr>
          <a:xfrm>
            <a:off x="837724" y="2087166"/>
            <a:ext cx="12954952" cy="478631"/>
          </a:xfrm>
          <a:prstGeom prst="rect">
            <a:avLst/>
          </a:prstGeom>
          <a:noFill/>
          <a:ln/>
        </p:spPr>
        <p:txBody>
          <a:bodyPr wrap="none" lIns="0" tIns="0" rIns="0" bIns="0" rtlCol="0" anchor="t"/>
          <a:lstStyle/>
          <a:p>
            <a:pPr indent="0" marL="0">
              <a:lnSpc>
                <a:spcPts val="3750"/>
              </a:lnSpc>
              <a:buNone/>
            </a:pPr>
            <a:r>
              <a:rPr lang="en-US" sz="2350" dirty="0">
                <a:solidFill>
                  <a:srgbClr val="CAD6DE"/>
                </a:solidFill>
                <a:latin typeface="Cabin" pitchFamily="34" charset="0"/>
                <a:ea typeface="Cabin" pitchFamily="34" charset="-122"/>
                <a:cs typeface="Cabin" pitchFamily="34" charset="-120"/>
              </a:rPr>
              <a:t>While YouTube Music's recommendation system is highly effective, it still faces challenges:</a:t>
            </a:r>
            <a:endParaRPr lang="en-US" sz="2350" dirty="0"/>
          </a:p>
        </p:txBody>
      </p:sp>
      <p:sp>
        <p:nvSpPr>
          <p:cNvPr id="4" name="Text 2"/>
          <p:cNvSpPr/>
          <p:nvPr/>
        </p:nvSpPr>
        <p:spPr>
          <a:xfrm>
            <a:off x="837724" y="2834997"/>
            <a:ext cx="12954952" cy="478631"/>
          </a:xfrm>
          <a:prstGeom prst="rect">
            <a:avLst/>
          </a:prstGeom>
          <a:noFill/>
          <a:ln/>
        </p:spPr>
        <p:txBody>
          <a:bodyPr wrap="none" lIns="0" tIns="0" rIns="0" bIns="0" rtlCol="0" anchor="t"/>
          <a:lstStyle/>
          <a:p>
            <a:pPr algn="l" marL="342900" indent="-342900">
              <a:lnSpc>
                <a:spcPts val="3000"/>
              </a:lnSpc>
              <a:buSzPct val="100000"/>
              <a:buChar char="•"/>
            </a:pPr>
            <a:r>
              <a:rPr lang="en-US" sz="1850" b="1" dirty="0">
                <a:solidFill>
                  <a:srgbClr val="CAD6DE"/>
                </a:solidFill>
                <a:latin typeface="Cabin" pitchFamily="34" charset="0"/>
                <a:ea typeface="Cabin" pitchFamily="34" charset="-122"/>
                <a:cs typeface="Cabin" pitchFamily="34" charset="-120"/>
              </a:rPr>
              <a:t>Cold Start Problem:</a:t>
            </a:r>
            <a:pPr algn="l" indent="0" marL="0">
              <a:lnSpc>
                <a:spcPts val="3000"/>
              </a:lnSpc>
              <a:buNone/>
            </a:pPr>
            <a:r>
              <a:rPr lang="en-US" sz="1850" dirty="0">
                <a:solidFill>
                  <a:srgbClr val="CAD6DE"/>
                </a:solidFill>
                <a:latin typeface="Cabin" pitchFamily="34" charset="0"/>
                <a:ea typeface="Cabin" pitchFamily="34" charset="-122"/>
                <a:cs typeface="Cabin" pitchFamily="34" charset="-120"/>
              </a:rPr>
              <a:t> Recommending music to new users with limited listening history.</a:t>
            </a:r>
            <a:endParaRPr lang="en-US" sz="1850" dirty="0"/>
          </a:p>
        </p:txBody>
      </p:sp>
      <p:sp>
        <p:nvSpPr>
          <p:cNvPr id="5" name="Text 3"/>
          <p:cNvSpPr/>
          <p:nvPr/>
        </p:nvSpPr>
        <p:spPr>
          <a:xfrm>
            <a:off x="837724" y="3397329"/>
            <a:ext cx="12954952" cy="957263"/>
          </a:xfrm>
          <a:prstGeom prst="rect">
            <a:avLst/>
          </a:prstGeom>
          <a:noFill/>
          <a:ln/>
        </p:spPr>
        <p:txBody>
          <a:bodyPr wrap="square" lIns="0" tIns="0" rIns="0" bIns="0" rtlCol="0" anchor="t"/>
          <a:lstStyle/>
          <a:p>
            <a:pPr algn="l" marL="342900" indent="-342900">
              <a:lnSpc>
                <a:spcPts val="3000"/>
              </a:lnSpc>
              <a:buSzPct val="100000"/>
              <a:buChar char="•"/>
            </a:pPr>
            <a:r>
              <a:rPr lang="en-US" sz="1850" b="1" dirty="0">
                <a:solidFill>
                  <a:srgbClr val="CAD6DE"/>
                </a:solidFill>
                <a:latin typeface="Cabin" pitchFamily="34" charset="0"/>
                <a:ea typeface="Cabin" pitchFamily="34" charset="-122"/>
                <a:cs typeface="Cabin" pitchFamily="34" charset="-120"/>
              </a:rPr>
              <a:t>Serendipity:</a:t>
            </a:r>
            <a:pPr algn="l" indent="0" marL="0">
              <a:lnSpc>
                <a:spcPts val="3000"/>
              </a:lnSpc>
              <a:buNone/>
            </a:pPr>
            <a:r>
              <a:rPr lang="en-US" sz="1850" dirty="0">
                <a:solidFill>
                  <a:srgbClr val="CAD6DE"/>
                </a:solidFill>
                <a:latin typeface="Cabin" pitchFamily="34" charset="0"/>
                <a:ea typeface="Cabin" pitchFamily="34" charset="-122"/>
                <a:cs typeface="Cabin" pitchFamily="34" charset="-120"/>
              </a:rPr>
              <a:t> Balancing personalized recommendations with discovering new and unexpected music.</a:t>
            </a:r>
            <a:endParaRPr lang="en-US" sz="1850" dirty="0"/>
          </a:p>
        </p:txBody>
      </p:sp>
      <p:sp>
        <p:nvSpPr>
          <p:cNvPr id="6" name="Text 4"/>
          <p:cNvSpPr/>
          <p:nvPr/>
        </p:nvSpPr>
        <p:spPr>
          <a:xfrm>
            <a:off x="837724" y="4438293"/>
            <a:ext cx="12954952" cy="478631"/>
          </a:xfrm>
          <a:prstGeom prst="rect">
            <a:avLst/>
          </a:prstGeom>
          <a:noFill/>
          <a:ln/>
        </p:spPr>
        <p:txBody>
          <a:bodyPr wrap="none" lIns="0" tIns="0" rIns="0" bIns="0" rtlCol="0" anchor="t"/>
          <a:lstStyle/>
          <a:p>
            <a:pPr algn="l" marL="342900" indent="-342900">
              <a:lnSpc>
                <a:spcPts val="3000"/>
              </a:lnSpc>
              <a:buSzPct val="100000"/>
              <a:buChar char="•"/>
            </a:pPr>
            <a:r>
              <a:rPr lang="en-US" sz="1850" b="1" dirty="0">
                <a:solidFill>
                  <a:srgbClr val="CAD6DE"/>
                </a:solidFill>
                <a:latin typeface="Cabin" pitchFamily="34" charset="0"/>
                <a:ea typeface="Cabin" pitchFamily="34" charset="-122"/>
                <a:cs typeface="Cabin" pitchFamily="34" charset="-120"/>
              </a:rPr>
              <a:t>Contextual Awareness:</a:t>
            </a:r>
            <a:pPr algn="l" indent="0" marL="0">
              <a:lnSpc>
                <a:spcPts val="3000"/>
              </a:lnSpc>
              <a:buNone/>
            </a:pPr>
            <a:r>
              <a:rPr lang="en-US" sz="1850" dirty="0">
                <a:solidFill>
                  <a:srgbClr val="CAD6DE"/>
                </a:solidFill>
                <a:latin typeface="Cabin" pitchFamily="34" charset="0"/>
                <a:ea typeface="Cabin" pitchFamily="34" charset="-122"/>
                <a:cs typeface="Cabin" pitchFamily="34" charset="-120"/>
              </a:rPr>
              <a:t> Adapting recommendations to real-time user context (e.g., mood, activity).</a:t>
            </a:r>
            <a:endParaRPr lang="en-US" sz="1850" dirty="0"/>
          </a:p>
        </p:txBody>
      </p:sp>
      <p:sp>
        <p:nvSpPr>
          <p:cNvPr id="7" name="Text 5"/>
          <p:cNvSpPr/>
          <p:nvPr/>
        </p:nvSpPr>
        <p:spPr>
          <a:xfrm>
            <a:off x="837724" y="5000625"/>
            <a:ext cx="12954952" cy="957263"/>
          </a:xfrm>
          <a:prstGeom prst="rect">
            <a:avLst/>
          </a:prstGeom>
          <a:noFill/>
          <a:ln/>
        </p:spPr>
        <p:txBody>
          <a:bodyPr wrap="square" lIns="0" tIns="0" rIns="0" bIns="0" rtlCol="0" anchor="t"/>
          <a:lstStyle/>
          <a:p>
            <a:pPr algn="l" marL="342900" indent="-342900">
              <a:lnSpc>
                <a:spcPts val="3000"/>
              </a:lnSpc>
              <a:buSzPct val="100000"/>
              <a:buChar char="•"/>
            </a:pPr>
            <a:r>
              <a:rPr lang="en-US" sz="1850" b="1" dirty="0">
                <a:solidFill>
                  <a:srgbClr val="CAD6DE"/>
                </a:solidFill>
                <a:latin typeface="Cabin" pitchFamily="34" charset="0"/>
                <a:ea typeface="Cabin" pitchFamily="34" charset="-122"/>
                <a:cs typeface="Cabin" pitchFamily="34" charset="-120"/>
              </a:rPr>
              <a:t>Ethical Considerations:</a:t>
            </a:r>
            <a:pPr algn="l" indent="0" marL="0">
              <a:lnSpc>
                <a:spcPts val="3000"/>
              </a:lnSpc>
              <a:buNone/>
            </a:pPr>
            <a:r>
              <a:rPr lang="en-US" sz="1850" dirty="0">
                <a:solidFill>
                  <a:srgbClr val="CAD6DE"/>
                </a:solidFill>
                <a:latin typeface="Cabin" pitchFamily="34" charset="0"/>
                <a:ea typeface="Cabin" pitchFamily="34" charset="-122"/>
                <a:cs typeface="Cabin" pitchFamily="34" charset="-120"/>
              </a:rPr>
              <a:t> Ensuring fairness and diversity in recommendations, avoiding biases and filter bubbles.</a:t>
            </a:r>
            <a:endParaRPr lang="en-US" sz="1850" dirty="0"/>
          </a:p>
        </p:txBody>
      </p:sp>
      <p:sp>
        <p:nvSpPr>
          <p:cNvPr id="8" name="Text 6"/>
          <p:cNvSpPr/>
          <p:nvPr/>
        </p:nvSpPr>
        <p:spPr>
          <a:xfrm>
            <a:off x="837724" y="6227088"/>
            <a:ext cx="12954952" cy="957263"/>
          </a:xfrm>
          <a:prstGeom prst="rect">
            <a:avLst/>
          </a:prstGeom>
          <a:noFill/>
          <a:ln/>
        </p:spPr>
        <p:txBody>
          <a:bodyPr wrap="square" lIns="0" tIns="0" rIns="0" bIns="0" rtlCol="0" anchor="t"/>
          <a:lstStyle/>
          <a:p>
            <a:pPr indent="0" marL="0">
              <a:lnSpc>
                <a:spcPts val="3750"/>
              </a:lnSpc>
              <a:buNone/>
            </a:pPr>
            <a:r>
              <a:rPr lang="en-US" sz="2350" b="1" dirty="0">
                <a:solidFill>
                  <a:srgbClr val="FFFFFF"/>
                </a:solidFill>
                <a:latin typeface="Cabin" pitchFamily="34" charset="0"/>
                <a:ea typeface="Cabin" pitchFamily="34" charset="-122"/>
                <a:cs typeface="Cabin" pitchFamily="34" charset="-120"/>
              </a:rPr>
              <a:t>To address these challenges, YouTube Music may explore further advancements in machine learning, natural language processing, and audio analysis techniques</a:t>
            </a:r>
            <a:pPr indent="0" marL="0">
              <a:lnSpc>
                <a:spcPts val="3750"/>
              </a:lnSpc>
              <a:buNone/>
            </a:pPr>
            <a:r>
              <a:rPr lang="en-US" sz="2350" dirty="0">
                <a:solidFill>
                  <a:srgbClr val="CAD6DE"/>
                </a:solidFill>
                <a:latin typeface="Cabin" pitchFamily="34" charset="0"/>
                <a:ea typeface="Cabin" pitchFamily="34" charset="-122"/>
                <a:cs typeface="Cabin" pitchFamily="34" charset="-120"/>
              </a:rPr>
              <a:t>.</a:t>
            </a:r>
            <a:endParaRPr lang="en-US" sz="23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837724" y="2566154"/>
            <a:ext cx="5632490" cy="704017"/>
          </a:xfrm>
          <a:prstGeom prst="rect">
            <a:avLst/>
          </a:prstGeom>
          <a:noFill/>
          <a:ln/>
        </p:spPr>
        <p:txBody>
          <a:bodyPr wrap="none" lIns="0" tIns="0" rIns="0" bIns="0" rtlCol="0" anchor="t"/>
          <a:lstStyle/>
          <a:p>
            <a:pPr indent="0" marL="0">
              <a:lnSpc>
                <a:spcPts val="5500"/>
              </a:lnSpc>
              <a:buNone/>
            </a:pPr>
            <a:r>
              <a:rPr lang="en-US" sz="4400" b="1" dirty="0">
                <a:solidFill>
                  <a:srgbClr val="FFFFFF"/>
                </a:solidFill>
                <a:latin typeface="Unbounded" pitchFamily="34" charset="0"/>
                <a:ea typeface="Unbounded" pitchFamily="34" charset="-122"/>
                <a:cs typeface="Unbounded" pitchFamily="34" charset="-120"/>
              </a:rPr>
              <a:t>Conclusion</a:t>
            </a:r>
            <a:endParaRPr lang="en-US" sz="4400" dirty="0"/>
          </a:p>
        </p:txBody>
      </p:sp>
      <p:sp>
        <p:nvSpPr>
          <p:cNvPr id="3" name="Text 1"/>
          <p:cNvSpPr/>
          <p:nvPr/>
        </p:nvSpPr>
        <p:spPr>
          <a:xfrm>
            <a:off x="837724" y="3748921"/>
            <a:ext cx="12954952" cy="1914525"/>
          </a:xfrm>
          <a:prstGeom prst="rect">
            <a:avLst/>
          </a:prstGeom>
          <a:noFill/>
          <a:ln/>
        </p:spPr>
        <p:txBody>
          <a:bodyPr wrap="square" lIns="0" tIns="0" rIns="0" bIns="0" rtlCol="0" anchor="t"/>
          <a:lstStyle/>
          <a:p>
            <a:pPr indent="0" marL="0">
              <a:lnSpc>
                <a:spcPts val="3750"/>
              </a:lnSpc>
              <a:buNone/>
            </a:pPr>
            <a:r>
              <a:rPr lang="en-US" sz="2350" dirty="0">
                <a:solidFill>
                  <a:srgbClr val="CAD6DE"/>
                </a:solidFill>
                <a:latin typeface="Cabin" pitchFamily="34" charset="0"/>
                <a:ea typeface="Cabin" pitchFamily="34" charset="-122"/>
                <a:cs typeface="Cabin" pitchFamily="34" charset="-120"/>
              </a:rPr>
              <a:t>YouTube Music is a great example of how technology can personalize our experiences. It uses clever algorithms to understand our music tastes and suggest songs we might like. This makes listening to music more enjoyable and helps us discover new artists. As technology improves, YouTube Music will get even better at recommending music tailored to our individual preferences.</a:t>
            </a:r>
            <a:endParaRPr lang="en-US" sz="23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alpha val="80000"/>
            </a:srgbClr>
          </a:solidFill>
          <a:ln/>
        </p:spPr>
      </p:sp>
      <p:sp>
        <p:nvSpPr>
          <p:cNvPr id="4" name="Text 1"/>
          <p:cNvSpPr/>
          <p:nvPr/>
        </p:nvSpPr>
        <p:spPr>
          <a:xfrm>
            <a:off x="837724" y="1316831"/>
            <a:ext cx="12954952" cy="1408033"/>
          </a:xfrm>
          <a:prstGeom prst="rect">
            <a:avLst/>
          </a:prstGeom>
          <a:noFill/>
          <a:ln/>
        </p:spPr>
        <p:txBody>
          <a:bodyPr wrap="square" lIns="0" tIns="0" rIns="0" bIns="0" rtlCol="0" anchor="t"/>
          <a:lstStyle/>
          <a:p>
            <a:pPr indent="0" marL="0">
              <a:lnSpc>
                <a:spcPts val="5500"/>
              </a:lnSpc>
              <a:buNone/>
            </a:pPr>
            <a:r>
              <a:rPr lang="en-US" sz="4400" dirty="0">
                <a:solidFill>
                  <a:srgbClr val="FFFFFF"/>
                </a:solidFill>
                <a:latin typeface="Unbounded" pitchFamily="34" charset="0"/>
                <a:ea typeface="Unbounded" pitchFamily="34" charset="-122"/>
                <a:cs typeface="Unbounded" pitchFamily="34" charset="-120"/>
              </a:rPr>
              <a:t>Understanding the Fundamentals of Recommendation Systems</a:t>
            </a:r>
            <a:endParaRPr lang="en-US" sz="4400" dirty="0"/>
          </a:p>
        </p:txBody>
      </p:sp>
      <p:sp>
        <p:nvSpPr>
          <p:cNvPr id="5" name="Shape 2"/>
          <p:cNvSpPr/>
          <p:nvPr/>
        </p:nvSpPr>
        <p:spPr>
          <a:xfrm>
            <a:off x="837724" y="3353038"/>
            <a:ext cx="538520" cy="538520"/>
          </a:xfrm>
          <a:prstGeom prst="roundRect">
            <a:avLst>
              <a:gd name="adj" fmla="val 6668"/>
            </a:avLst>
          </a:prstGeom>
          <a:solidFill>
            <a:srgbClr val="304755"/>
          </a:solidFill>
          <a:ln/>
        </p:spPr>
      </p:sp>
      <p:sp>
        <p:nvSpPr>
          <p:cNvPr id="6" name="Text 3"/>
          <p:cNvSpPr/>
          <p:nvPr/>
        </p:nvSpPr>
        <p:spPr>
          <a:xfrm>
            <a:off x="1027390" y="3453289"/>
            <a:ext cx="159187" cy="337899"/>
          </a:xfrm>
          <a:prstGeom prst="rect">
            <a:avLst/>
          </a:prstGeom>
          <a:noFill/>
          <a:ln/>
        </p:spPr>
        <p:txBody>
          <a:bodyPr wrap="none" lIns="0" tIns="0" rIns="0" bIns="0" rtlCol="0" anchor="t"/>
          <a:lstStyle/>
          <a:p>
            <a:pPr algn="ctr" indent="0" marL="0">
              <a:lnSpc>
                <a:spcPts val="2650"/>
              </a:lnSpc>
              <a:buNone/>
            </a:pPr>
            <a:r>
              <a:rPr lang="en-US" sz="2650" dirty="0">
                <a:solidFill>
                  <a:srgbClr val="CAD6DE"/>
                </a:solidFill>
                <a:latin typeface="Unbounded" pitchFamily="34" charset="0"/>
                <a:ea typeface="Unbounded" pitchFamily="34" charset="-122"/>
                <a:cs typeface="Unbounded" pitchFamily="34" charset="-120"/>
              </a:rPr>
              <a:t>1</a:t>
            </a:r>
            <a:endParaRPr lang="en-US" sz="2650" dirty="0"/>
          </a:p>
        </p:txBody>
      </p:sp>
      <p:sp>
        <p:nvSpPr>
          <p:cNvPr id="7" name="Text 4"/>
          <p:cNvSpPr/>
          <p:nvPr/>
        </p:nvSpPr>
        <p:spPr>
          <a:xfrm>
            <a:off x="1615559" y="3353038"/>
            <a:ext cx="3041571" cy="351949"/>
          </a:xfrm>
          <a:prstGeom prst="rect">
            <a:avLst/>
          </a:prstGeom>
          <a:noFill/>
          <a:ln/>
        </p:spPr>
        <p:txBody>
          <a:bodyPr wrap="none" lIns="0" tIns="0" rIns="0" bIns="0" rtlCol="0" anchor="t"/>
          <a:lstStyle/>
          <a:p>
            <a:pPr indent="0" marL="0">
              <a:lnSpc>
                <a:spcPts val="2750"/>
              </a:lnSpc>
              <a:buNone/>
            </a:pPr>
            <a:r>
              <a:rPr lang="en-US" sz="2200" b="1" dirty="0">
                <a:solidFill>
                  <a:srgbClr val="FFFFFF"/>
                </a:solidFill>
                <a:latin typeface="Unbounded" pitchFamily="34" charset="0"/>
                <a:ea typeface="Unbounded" pitchFamily="34" charset="-122"/>
                <a:cs typeface="Unbounded" pitchFamily="34" charset="-120"/>
              </a:rPr>
              <a:t>User Preferences</a:t>
            </a:r>
            <a:endParaRPr lang="en-US" sz="2200" dirty="0"/>
          </a:p>
        </p:txBody>
      </p:sp>
      <p:sp>
        <p:nvSpPr>
          <p:cNvPr id="8" name="Text 5"/>
          <p:cNvSpPr/>
          <p:nvPr/>
        </p:nvSpPr>
        <p:spPr>
          <a:xfrm>
            <a:off x="1615559" y="3848576"/>
            <a:ext cx="3380899" cy="3064193"/>
          </a:xfrm>
          <a:prstGeom prst="rect">
            <a:avLst/>
          </a:prstGeom>
          <a:noFill/>
          <a:ln/>
        </p:spPr>
        <p:txBody>
          <a:bodyPr wrap="square" lIns="0" tIns="0" rIns="0" bIns="0" rtlCol="0" anchor="t"/>
          <a:lstStyle/>
          <a:p>
            <a:pPr indent="0" marL="0">
              <a:lnSpc>
                <a:spcPts val="3000"/>
              </a:lnSpc>
              <a:buNone/>
            </a:pPr>
            <a:r>
              <a:rPr lang="en-US" sz="1850" dirty="0">
                <a:solidFill>
                  <a:srgbClr val="CAD6DE"/>
                </a:solidFill>
                <a:latin typeface="Cabin" pitchFamily="34" charset="0"/>
                <a:ea typeface="Cabin" pitchFamily="34" charset="-122"/>
                <a:cs typeface="Cabin" pitchFamily="34" charset="-120"/>
              </a:rPr>
              <a:t>Recommendation systems start by understanding user preferences, whether explicit (ratings, reviews) or implicit (browsing history, purchase data). This information is critical for generating tailored recommendations.</a:t>
            </a:r>
            <a:endParaRPr lang="en-US" sz="1850" dirty="0"/>
          </a:p>
        </p:txBody>
      </p:sp>
      <p:sp>
        <p:nvSpPr>
          <p:cNvPr id="9" name="Shape 6"/>
          <p:cNvSpPr/>
          <p:nvPr/>
        </p:nvSpPr>
        <p:spPr>
          <a:xfrm>
            <a:off x="5235773" y="3353038"/>
            <a:ext cx="538520" cy="538520"/>
          </a:xfrm>
          <a:prstGeom prst="roundRect">
            <a:avLst>
              <a:gd name="adj" fmla="val 6668"/>
            </a:avLst>
          </a:prstGeom>
          <a:solidFill>
            <a:srgbClr val="304755"/>
          </a:solidFill>
          <a:ln/>
        </p:spPr>
      </p:sp>
      <p:sp>
        <p:nvSpPr>
          <p:cNvPr id="10" name="Text 7"/>
          <p:cNvSpPr/>
          <p:nvPr/>
        </p:nvSpPr>
        <p:spPr>
          <a:xfrm>
            <a:off x="5371624" y="3453289"/>
            <a:ext cx="266700" cy="337899"/>
          </a:xfrm>
          <a:prstGeom prst="rect">
            <a:avLst/>
          </a:prstGeom>
          <a:noFill/>
          <a:ln/>
        </p:spPr>
        <p:txBody>
          <a:bodyPr wrap="none" lIns="0" tIns="0" rIns="0" bIns="0" rtlCol="0" anchor="t"/>
          <a:lstStyle/>
          <a:p>
            <a:pPr algn="ctr" indent="0" marL="0">
              <a:lnSpc>
                <a:spcPts val="2650"/>
              </a:lnSpc>
              <a:buNone/>
            </a:pPr>
            <a:r>
              <a:rPr lang="en-US" sz="2650" dirty="0">
                <a:solidFill>
                  <a:srgbClr val="CAD6DE"/>
                </a:solidFill>
                <a:latin typeface="Unbounded" pitchFamily="34" charset="0"/>
                <a:ea typeface="Unbounded" pitchFamily="34" charset="-122"/>
                <a:cs typeface="Unbounded" pitchFamily="34" charset="-120"/>
              </a:rPr>
              <a:t>2</a:t>
            </a:r>
            <a:endParaRPr lang="en-US" sz="2650" dirty="0"/>
          </a:p>
        </p:txBody>
      </p:sp>
      <p:sp>
        <p:nvSpPr>
          <p:cNvPr id="11" name="Text 8"/>
          <p:cNvSpPr/>
          <p:nvPr/>
        </p:nvSpPr>
        <p:spPr>
          <a:xfrm>
            <a:off x="6013609" y="3353038"/>
            <a:ext cx="2816185" cy="351949"/>
          </a:xfrm>
          <a:prstGeom prst="rect">
            <a:avLst/>
          </a:prstGeom>
          <a:noFill/>
          <a:ln/>
        </p:spPr>
        <p:txBody>
          <a:bodyPr wrap="none" lIns="0" tIns="0" rIns="0" bIns="0" rtlCol="0" anchor="t"/>
          <a:lstStyle/>
          <a:p>
            <a:pPr indent="0" marL="0">
              <a:lnSpc>
                <a:spcPts val="2750"/>
              </a:lnSpc>
              <a:buNone/>
            </a:pPr>
            <a:r>
              <a:rPr lang="en-US" sz="2200" b="1" dirty="0">
                <a:solidFill>
                  <a:srgbClr val="FFFFFF"/>
                </a:solidFill>
                <a:latin typeface="Unbounded" pitchFamily="34" charset="0"/>
                <a:ea typeface="Unbounded" pitchFamily="34" charset="-122"/>
                <a:cs typeface="Unbounded" pitchFamily="34" charset="-120"/>
              </a:rPr>
              <a:t>Item Features</a:t>
            </a:r>
            <a:endParaRPr lang="en-US" sz="2200" dirty="0"/>
          </a:p>
        </p:txBody>
      </p:sp>
      <p:sp>
        <p:nvSpPr>
          <p:cNvPr id="12" name="Text 9"/>
          <p:cNvSpPr/>
          <p:nvPr/>
        </p:nvSpPr>
        <p:spPr>
          <a:xfrm>
            <a:off x="6013609" y="3848576"/>
            <a:ext cx="3380899" cy="1532096"/>
          </a:xfrm>
          <a:prstGeom prst="rect">
            <a:avLst/>
          </a:prstGeom>
          <a:noFill/>
          <a:ln/>
        </p:spPr>
        <p:txBody>
          <a:bodyPr wrap="square" lIns="0" tIns="0" rIns="0" bIns="0" rtlCol="0" anchor="t"/>
          <a:lstStyle/>
          <a:p>
            <a:pPr indent="0" marL="0">
              <a:lnSpc>
                <a:spcPts val="3000"/>
              </a:lnSpc>
              <a:buNone/>
            </a:pPr>
            <a:r>
              <a:rPr lang="en-US" sz="1850" dirty="0">
                <a:solidFill>
                  <a:srgbClr val="CAD6DE"/>
                </a:solidFill>
                <a:latin typeface="Cabin" pitchFamily="34" charset="0"/>
                <a:ea typeface="Cabin" pitchFamily="34" charset="-122"/>
                <a:cs typeface="Cabin" pitchFamily="34" charset="-120"/>
              </a:rPr>
              <a:t> This involves analyzing attributes like genre, content, and user engagement data to accurately match items to users.</a:t>
            </a:r>
            <a:endParaRPr lang="en-US" sz="1850" dirty="0"/>
          </a:p>
        </p:txBody>
      </p:sp>
      <p:sp>
        <p:nvSpPr>
          <p:cNvPr id="13" name="Shape 10"/>
          <p:cNvSpPr/>
          <p:nvPr/>
        </p:nvSpPr>
        <p:spPr>
          <a:xfrm>
            <a:off x="9633823" y="3353038"/>
            <a:ext cx="538520" cy="538520"/>
          </a:xfrm>
          <a:prstGeom prst="roundRect">
            <a:avLst>
              <a:gd name="adj" fmla="val 6668"/>
            </a:avLst>
          </a:prstGeom>
          <a:solidFill>
            <a:srgbClr val="304755"/>
          </a:solidFill>
          <a:ln/>
        </p:spPr>
      </p:sp>
      <p:sp>
        <p:nvSpPr>
          <p:cNvPr id="14" name="Text 11"/>
          <p:cNvSpPr/>
          <p:nvPr/>
        </p:nvSpPr>
        <p:spPr>
          <a:xfrm>
            <a:off x="9767173" y="3453289"/>
            <a:ext cx="271701" cy="337899"/>
          </a:xfrm>
          <a:prstGeom prst="rect">
            <a:avLst/>
          </a:prstGeom>
          <a:noFill/>
          <a:ln/>
        </p:spPr>
        <p:txBody>
          <a:bodyPr wrap="none" lIns="0" tIns="0" rIns="0" bIns="0" rtlCol="0" anchor="t"/>
          <a:lstStyle/>
          <a:p>
            <a:pPr algn="ctr" indent="0" marL="0">
              <a:lnSpc>
                <a:spcPts val="2650"/>
              </a:lnSpc>
              <a:buNone/>
            </a:pPr>
            <a:r>
              <a:rPr lang="en-US" sz="2650" dirty="0">
                <a:solidFill>
                  <a:srgbClr val="CAD6DE"/>
                </a:solidFill>
                <a:latin typeface="Unbounded" pitchFamily="34" charset="0"/>
                <a:ea typeface="Unbounded" pitchFamily="34" charset="-122"/>
                <a:cs typeface="Unbounded" pitchFamily="34" charset="-120"/>
              </a:rPr>
              <a:t>3</a:t>
            </a:r>
            <a:endParaRPr lang="en-US" sz="2650" dirty="0"/>
          </a:p>
        </p:txBody>
      </p:sp>
      <p:sp>
        <p:nvSpPr>
          <p:cNvPr id="15" name="Text 12"/>
          <p:cNvSpPr/>
          <p:nvPr/>
        </p:nvSpPr>
        <p:spPr>
          <a:xfrm>
            <a:off x="10411658" y="3353038"/>
            <a:ext cx="2816185" cy="351949"/>
          </a:xfrm>
          <a:prstGeom prst="rect">
            <a:avLst/>
          </a:prstGeom>
          <a:noFill/>
          <a:ln/>
        </p:spPr>
        <p:txBody>
          <a:bodyPr wrap="none" lIns="0" tIns="0" rIns="0" bIns="0" rtlCol="0" anchor="t"/>
          <a:lstStyle/>
          <a:p>
            <a:pPr indent="0" marL="0">
              <a:lnSpc>
                <a:spcPts val="2750"/>
              </a:lnSpc>
              <a:buNone/>
            </a:pPr>
            <a:r>
              <a:rPr lang="en-US" sz="2200" b="1" dirty="0">
                <a:solidFill>
                  <a:srgbClr val="CAD6DE"/>
                </a:solidFill>
                <a:latin typeface="Unbounded" pitchFamily="34" charset="0"/>
                <a:ea typeface="Unbounded" pitchFamily="34" charset="-122"/>
                <a:cs typeface="Unbounded" pitchFamily="34" charset="-120"/>
              </a:rPr>
              <a:t>Algorithms</a:t>
            </a:r>
            <a:endParaRPr lang="en-US" sz="2200" dirty="0"/>
          </a:p>
        </p:txBody>
      </p:sp>
      <p:sp>
        <p:nvSpPr>
          <p:cNvPr id="16" name="Text 13"/>
          <p:cNvSpPr/>
          <p:nvPr/>
        </p:nvSpPr>
        <p:spPr>
          <a:xfrm>
            <a:off x="10411658" y="3848576"/>
            <a:ext cx="3380899" cy="2298144"/>
          </a:xfrm>
          <a:prstGeom prst="rect">
            <a:avLst/>
          </a:prstGeom>
          <a:noFill/>
          <a:ln/>
        </p:spPr>
        <p:txBody>
          <a:bodyPr wrap="square" lIns="0" tIns="0" rIns="0" bIns="0" rtlCol="0" anchor="t"/>
          <a:lstStyle/>
          <a:p>
            <a:pPr indent="0" marL="0">
              <a:lnSpc>
                <a:spcPts val="3000"/>
              </a:lnSpc>
              <a:buNone/>
            </a:pPr>
            <a:r>
              <a:rPr lang="en-US" sz="1850" dirty="0">
                <a:solidFill>
                  <a:srgbClr val="CAD6DE"/>
                </a:solidFill>
                <a:latin typeface="Cabin" pitchFamily="34" charset="0"/>
                <a:ea typeface="Cabin" pitchFamily="34" charset="-122"/>
                <a:cs typeface="Cabin" pitchFamily="34" charset="-120"/>
              </a:rPr>
              <a:t>Recommendation systems employ diverse algorithms like collaborative filtering, content-based filtering, and hybrid approaches to generate relevant suggestions.</a:t>
            </a:r>
            <a:endParaRPr lang="en-US" sz="18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79978" y="714970"/>
            <a:ext cx="11271052" cy="655439"/>
          </a:xfrm>
          <a:prstGeom prst="rect">
            <a:avLst/>
          </a:prstGeom>
          <a:noFill/>
          <a:ln/>
        </p:spPr>
        <p:txBody>
          <a:bodyPr wrap="none" lIns="0" tIns="0" rIns="0" bIns="0" rtlCol="0" anchor="t"/>
          <a:lstStyle/>
          <a:p>
            <a:pPr indent="0" marL="0">
              <a:lnSpc>
                <a:spcPts val="5150"/>
              </a:lnSpc>
              <a:buNone/>
            </a:pPr>
            <a:r>
              <a:rPr lang="en-US" sz="4100" dirty="0">
                <a:solidFill>
                  <a:srgbClr val="FFFFFF"/>
                </a:solidFill>
                <a:latin typeface="Unbounded" pitchFamily="34" charset="0"/>
                <a:ea typeface="Unbounded" pitchFamily="34" charset="-122"/>
                <a:cs typeface="Unbounded" pitchFamily="34" charset="-120"/>
              </a:rPr>
              <a:t>Types of Recommendation Systems</a:t>
            </a:r>
            <a:endParaRPr lang="en-US" sz="4100" dirty="0"/>
          </a:p>
        </p:txBody>
      </p:sp>
      <p:sp>
        <p:nvSpPr>
          <p:cNvPr id="3" name="Text 1"/>
          <p:cNvSpPr/>
          <p:nvPr/>
        </p:nvSpPr>
        <p:spPr>
          <a:xfrm>
            <a:off x="779978" y="1927384"/>
            <a:ext cx="3712131" cy="327660"/>
          </a:xfrm>
          <a:prstGeom prst="rect">
            <a:avLst/>
          </a:prstGeom>
          <a:noFill/>
          <a:ln/>
        </p:spPr>
        <p:txBody>
          <a:bodyPr wrap="none" lIns="0" tIns="0" rIns="0" bIns="0" rtlCol="0" anchor="t"/>
          <a:lstStyle/>
          <a:p>
            <a:pPr indent="0" marL="0">
              <a:lnSpc>
                <a:spcPts val="2550"/>
              </a:lnSpc>
              <a:buNone/>
            </a:pPr>
            <a:r>
              <a:rPr lang="en-US" sz="2050" dirty="0">
                <a:solidFill>
                  <a:srgbClr val="FFFFFF"/>
                </a:solidFill>
                <a:latin typeface="Unbounded" pitchFamily="34" charset="0"/>
                <a:ea typeface="Unbounded" pitchFamily="34" charset="-122"/>
                <a:cs typeface="Unbounded" pitchFamily="34" charset="-120"/>
              </a:rPr>
              <a:t>Content-Based Filtering</a:t>
            </a:r>
            <a:endParaRPr lang="en-US" sz="2050" dirty="0"/>
          </a:p>
        </p:txBody>
      </p:sp>
      <p:sp>
        <p:nvSpPr>
          <p:cNvPr id="4" name="Text 2"/>
          <p:cNvSpPr/>
          <p:nvPr/>
        </p:nvSpPr>
        <p:spPr>
          <a:xfrm>
            <a:off x="779978" y="2477810"/>
            <a:ext cx="3993832" cy="1782961"/>
          </a:xfrm>
          <a:prstGeom prst="rect">
            <a:avLst/>
          </a:prstGeom>
          <a:noFill/>
          <a:ln/>
        </p:spPr>
        <p:txBody>
          <a:bodyPr wrap="square" lIns="0" tIns="0" rIns="0" bIns="0" rtlCol="0" anchor="t"/>
          <a:lstStyle/>
          <a:p>
            <a:pPr indent="0" marL="0">
              <a:lnSpc>
                <a:spcPts val="2800"/>
              </a:lnSpc>
              <a:buNone/>
            </a:pPr>
            <a:r>
              <a:rPr lang="en-US" sz="1750" dirty="0">
                <a:solidFill>
                  <a:srgbClr val="CAD6DE"/>
                </a:solidFill>
                <a:latin typeface="Cabin" pitchFamily="34" charset="0"/>
                <a:ea typeface="Cabin" pitchFamily="34" charset="-122"/>
                <a:cs typeface="Cabin" pitchFamily="34" charset="-120"/>
              </a:rPr>
              <a:t>This approach recommends items similar to those a user has interacted with in the past. It analyzes the content of items and user preferences based on those attributes.</a:t>
            </a:r>
            <a:endParaRPr lang="en-US" sz="1750" dirty="0"/>
          </a:p>
        </p:txBody>
      </p:sp>
      <p:sp>
        <p:nvSpPr>
          <p:cNvPr id="5" name="Text 3"/>
          <p:cNvSpPr/>
          <p:nvPr/>
        </p:nvSpPr>
        <p:spPr>
          <a:xfrm>
            <a:off x="779978" y="4461272"/>
            <a:ext cx="3993832" cy="1426369"/>
          </a:xfrm>
          <a:prstGeom prst="rect">
            <a:avLst/>
          </a:prstGeom>
          <a:noFill/>
          <a:ln/>
        </p:spPr>
        <p:txBody>
          <a:bodyPr wrap="square" lIns="0" tIns="0" rIns="0" bIns="0" rtlCol="0" anchor="t"/>
          <a:lstStyle/>
          <a:p>
            <a:pPr indent="0" marL="0">
              <a:lnSpc>
                <a:spcPts val="2800"/>
              </a:lnSpc>
              <a:buNone/>
            </a:pPr>
            <a:r>
              <a:rPr lang="en-US" sz="1750" dirty="0">
                <a:solidFill>
                  <a:srgbClr val="CAD6DE"/>
                </a:solidFill>
                <a:latin typeface="Cabin" pitchFamily="34" charset="0"/>
                <a:ea typeface="Cabin" pitchFamily="34" charset="-122"/>
                <a:cs typeface="Cabin" pitchFamily="34" charset="-120"/>
              </a:rPr>
              <a:t>Eg: if a user enjoys action movies, the system will suggest other action films based on their characteristics, such as genre, director, or cast.</a:t>
            </a:r>
            <a:endParaRPr lang="en-US" sz="1750" dirty="0"/>
          </a:p>
        </p:txBody>
      </p:sp>
      <p:sp>
        <p:nvSpPr>
          <p:cNvPr id="6" name="Text 4"/>
          <p:cNvSpPr/>
          <p:nvPr/>
        </p:nvSpPr>
        <p:spPr>
          <a:xfrm>
            <a:off x="5325070" y="1927384"/>
            <a:ext cx="3437692" cy="327660"/>
          </a:xfrm>
          <a:prstGeom prst="rect">
            <a:avLst/>
          </a:prstGeom>
          <a:noFill/>
          <a:ln/>
        </p:spPr>
        <p:txBody>
          <a:bodyPr wrap="none" lIns="0" tIns="0" rIns="0" bIns="0" rtlCol="0" anchor="t"/>
          <a:lstStyle/>
          <a:p>
            <a:pPr indent="0" marL="0">
              <a:lnSpc>
                <a:spcPts val="2550"/>
              </a:lnSpc>
              <a:buNone/>
            </a:pPr>
            <a:r>
              <a:rPr lang="en-US" sz="2050" dirty="0">
                <a:solidFill>
                  <a:srgbClr val="FFFFFF"/>
                </a:solidFill>
                <a:latin typeface="Unbounded" pitchFamily="34" charset="0"/>
                <a:ea typeface="Unbounded" pitchFamily="34" charset="-122"/>
                <a:cs typeface="Unbounded" pitchFamily="34" charset="-120"/>
              </a:rPr>
              <a:t>Collaborative Filtering</a:t>
            </a:r>
            <a:endParaRPr lang="en-US" sz="2050" dirty="0"/>
          </a:p>
        </p:txBody>
      </p:sp>
      <p:sp>
        <p:nvSpPr>
          <p:cNvPr id="7" name="Text 5"/>
          <p:cNvSpPr/>
          <p:nvPr/>
        </p:nvSpPr>
        <p:spPr>
          <a:xfrm>
            <a:off x="5325070" y="2477810"/>
            <a:ext cx="3993832" cy="1782961"/>
          </a:xfrm>
          <a:prstGeom prst="rect">
            <a:avLst/>
          </a:prstGeom>
          <a:noFill/>
          <a:ln/>
        </p:spPr>
        <p:txBody>
          <a:bodyPr wrap="square" lIns="0" tIns="0" rIns="0" bIns="0" rtlCol="0" anchor="t"/>
          <a:lstStyle/>
          <a:p>
            <a:pPr indent="0" marL="0">
              <a:lnSpc>
                <a:spcPts val="2800"/>
              </a:lnSpc>
              <a:buNone/>
            </a:pPr>
            <a:r>
              <a:rPr lang="en-US" sz="1750" dirty="0">
                <a:solidFill>
                  <a:srgbClr val="CAD6DE"/>
                </a:solidFill>
                <a:latin typeface="Cabin" pitchFamily="34" charset="0"/>
                <a:ea typeface="Cabin" pitchFamily="34" charset="-122"/>
                <a:cs typeface="Cabin" pitchFamily="34" charset="-120"/>
              </a:rPr>
              <a:t>This method leverages user similarity. It recommends items based on the preferences of other users who share similar tastes, even if they haven't interacted with the same items before.</a:t>
            </a:r>
            <a:endParaRPr lang="en-US" sz="1750" dirty="0"/>
          </a:p>
        </p:txBody>
      </p:sp>
      <p:sp>
        <p:nvSpPr>
          <p:cNvPr id="8" name="Text 6"/>
          <p:cNvSpPr/>
          <p:nvPr/>
        </p:nvSpPr>
        <p:spPr>
          <a:xfrm>
            <a:off x="5325070" y="4461272"/>
            <a:ext cx="3993832" cy="2139553"/>
          </a:xfrm>
          <a:prstGeom prst="rect">
            <a:avLst/>
          </a:prstGeom>
          <a:noFill/>
          <a:ln/>
        </p:spPr>
        <p:txBody>
          <a:bodyPr wrap="square" lIns="0" tIns="0" rIns="0" bIns="0" rtlCol="0" anchor="t"/>
          <a:lstStyle/>
          <a:p>
            <a:pPr indent="0" marL="0">
              <a:lnSpc>
                <a:spcPts val="2800"/>
              </a:lnSpc>
              <a:buNone/>
            </a:pPr>
            <a:r>
              <a:rPr lang="en-US" sz="1750" dirty="0">
                <a:solidFill>
                  <a:srgbClr val="CAD6DE"/>
                </a:solidFill>
                <a:latin typeface="Cabin" pitchFamily="34" charset="0"/>
                <a:ea typeface="Cabin" pitchFamily="34" charset="-122"/>
                <a:cs typeface="Cabin" pitchFamily="34" charset="-120"/>
              </a:rPr>
              <a:t>Eg: If many users who liked "The Dark Knight" also enjoyed "Inception," then the system might recommend "Inception" to someone who enjoyed "The Dark Knight," assuming they have similar tastes based on their ratings of other films.</a:t>
            </a:r>
            <a:endParaRPr lang="en-US" sz="1750" dirty="0"/>
          </a:p>
        </p:txBody>
      </p:sp>
      <p:sp>
        <p:nvSpPr>
          <p:cNvPr id="9" name="Text 7"/>
          <p:cNvSpPr/>
          <p:nvPr/>
        </p:nvSpPr>
        <p:spPr>
          <a:xfrm>
            <a:off x="5325070" y="6801326"/>
            <a:ext cx="3993832" cy="356592"/>
          </a:xfrm>
          <a:prstGeom prst="rect">
            <a:avLst/>
          </a:prstGeom>
          <a:noFill/>
          <a:ln/>
        </p:spPr>
        <p:txBody>
          <a:bodyPr wrap="none" lIns="0" tIns="0" rIns="0" bIns="0" rtlCol="0" anchor="t"/>
          <a:lstStyle/>
          <a:p>
            <a:pPr indent="0" marL="0">
              <a:lnSpc>
                <a:spcPts val="2800"/>
              </a:lnSpc>
              <a:buNone/>
            </a:pPr>
            <a:endParaRPr lang="en-US" sz="1750" dirty="0"/>
          </a:p>
        </p:txBody>
      </p:sp>
      <p:sp>
        <p:nvSpPr>
          <p:cNvPr id="10" name="Text 8"/>
          <p:cNvSpPr/>
          <p:nvPr/>
        </p:nvSpPr>
        <p:spPr>
          <a:xfrm>
            <a:off x="9870162" y="1927384"/>
            <a:ext cx="2663309" cy="327660"/>
          </a:xfrm>
          <a:prstGeom prst="rect">
            <a:avLst/>
          </a:prstGeom>
          <a:noFill/>
          <a:ln/>
        </p:spPr>
        <p:txBody>
          <a:bodyPr wrap="none" lIns="0" tIns="0" rIns="0" bIns="0" rtlCol="0" anchor="t"/>
          <a:lstStyle/>
          <a:p>
            <a:pPr indent="0" marL="0">
              <a:lnSpc>
                <a:spcPts val="2550"/>
              </a:lnSpc>
              <a:buNone/>
            </a:pPr>
            <a:r>
              <a:rPr lang="en-US" sz="2050" dirty="0">
                <a:solidFill>
                  <a:srgbClr val="FFFFFF"/>
                </a:solidFill>
                <a:latin typeface="Unbounded" pitchFamily="34" charset="0"/>
                <a:ea typeface="Unbounded" pitchFamily="34" charset="-122"/>
                <a:cs typeface="Unbounded" pitchFamily="34" charset="-120"/>
              </a:rPr>
              <a:t>Hybrid Approach</a:t>
            </a:r>
            <a:endParaRPr lang="en-US" sz="2050" dirty="0"/>
          </a:p>
        </p:txBody>
      </p:sp>
      <p:sp>
        <p:nvSpPr>
          <p:cNvPr id="11" name="Text 9"/>
          <p:cNvSpPr/>
          <p:nvPr/>
        </p:nvSpPr>
        <p:spPr>
          <a:xfrm>
            <a:off x="9870162" y="2477810"/>
            <a:ext cx="3993832" cy="1782961"/>
          </a:xfrm>
          <a:prstGeom prst="rect">
            <a:avLst/>
          </a:prstGeom>
          <a:noFill/>
          <a:ln/>
        </p:spPr>
        <p:txBody>
          <a:bodyPr wrap="square" lIns="0" tIns="0" rIns="0" bIns="0" rtlCol="0" anchor="t"/>
          <a:lstStyle/>
          <a:p>
            <a:pPr indent="0" marL="0">
              <a:lnSpc>
                <a:spcPts val="2800"/>
              </a:lnSpc>
              <a:buNone/>
            </a:pPr>
            <a:r>
              <a:rPr lang="en-US" sz="1750" dirty="0">
                <a:solidFill>
                  <a:srgbClr val="CAD6DE"/>
                </a:solidFill>
                <a:latin typeface="Cabin" pitchFamily="34" charset="0"/>
                <a:ea typeface="Cabin" pitchFamily="34" charset="-122"/>
                <a:cs typeface="Cabin" pitchFamily="34" charset="-120"/>
              </a:rPr>
              <a:t>A combination of content-based and collaborative filtering, this method leverages strengths from both to provide more robust and personalized recommendations.</a:t>
            </a:r>
            <a:endParaRPr lang="en-US" sz="1750" dirty="0"/>
          </a:p>
        </p:txBody>
      </p:sp>
      <p:sp>
        <p:nvSpPr>
          <p:cNvPr id="12" name="Text 10"/>
          <p:cNvSpPr/>
          <p:nvPr/>
        </p:nvSpPr>
        <p:spPr>
          <a:xfrm>
            <a:off x="9870162" y="4461272"/>
            <a:ext cx="3993832" cy="2852738"/>
          </a:xfrm>
          <a:prstGeom prst="rect">
            <a:avLst/>
          </a:prstGeom>
          <a:noFill/>
          <a:ln/>
        </p:spPr>
        <p:txBody>
          <a:bodyPr wrap="square" lIns="0" tIns="0" rIns="0" bIns="0" rtlCol="0" anchor="t"/>
          <a:lstStyle/>
          <a:p>
            <a:pPr indent="0" marL="0">
              <a:lnSpc>
                <a:spcPts val="2800"/>
              </a:lnSpc>
              <a:buNone/>
            </a:pPr>
            <a:r>
              <a:rPr lang="en-US" sz="1750" dirty="0">
                <a:solidFill>
                  <a:srgbClr val="CAD6DE"/>
                </a:solidFill>
                <a:latin typeface="Cabin" pitchFamily="34" charset="0"/>
                <a:ea typeface="Cabin" pitchFamily="34" charset="-122"/>
                <a:cs typeface="Cabin" pitchFamily="34" charset="-120"/>
              </a:rPr>
              <a:t>Eg:</a:t>
            </a:r>
            <a:pPr indent="0" marL="0">
              <a:lnSpc>
                <a:spcPts val="2800"/>
              </a:lnSpc>
              <a:buNone/>
            </a:pPr>
            <a:r>
              <a:rPr lang="en-US" sz="1750" b="1" dirty="0">
                <a:solidFill>
                  <a:srgbClr val="CAD6DE"/>
                </a:solidFill>
                <a:latin typeface="Cabin" pitchFamily="34" charset="0"/>
                <a:ea typeface="Cabin" pitchFamily="34" charset="-122"/>
                <a:cs typeface="Cabin" pitchFamily="34" charset="-120"/>
              </a:rPr>
              <a:t>A music streaming service uses content-based filtering to recommend tracks similar to those you’ve previously enjoyed based on attributes like genre, artist, and tempo. Simultaneously, it employs collaborative filtering by analyzing users with similar listening habits.</a:t>
            </a:r>
            <a:pPr indent="0" marL="0">
              <a:lnSpc>
                <a:spcPts val="2800"/>
              </a:lnSpc>
              <a:buNone/>
            </a:pPr>
            <a:r>
              <a:rPr lang="en-US" sz="1750" dirty="0">
                <a:solidFill>
                  <a:srgbClr val="CAD6DE"/>
                </a:solidFill>
                <a:latin typeface="Cabin" pitchFamily="34" charset="0"/>
                <a:ea typeface="Cabin" pitchFamily="34" charset="-122"/>
                <a:cs typeface="Cabin" pitchFamily="34" charset="-120"/>
              </a:rPr>
              <a:t> </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598170" y="491252"/>
            <a:ext cx="7947660" cy="1508046"/>
          </a:xfrm>
          <a:prstGeom prst="rect">
            <a:avLst/>
          </a:prstGeom>
          <a:noFill/>
          <a:ln/>
        </p:spPr>
        <p:txBody>
          <a:bodyPr wrap="square" lIns="0" tIns="0" rIns="0" bIns="0" rtlCol="0" anchor="t"/>
          <a:lstStyle/>
          <a:p>
            <a:pPr indent="0" marL="0">
              <a:lnSpc>
                <a:spcPts val="3950"/>
              </a:lnSpc>
              <a:buNone/>
            </a:pPr>
            <a:r>
              <a:rPr lang="en-US" sz="3150" dirty="0">
                <a:solidFill>
                  <a:srgbClr val="FFFFFF"/>
                </a:solidFill>
                <a:latin typeface="Unbounded" pitchFamily="34" charset="0"/>
                <a:ea typeface="Unbounded" pitchFamily="34" charset="-122"/>
                <a:cs typeface="Unbounded" pitchFamily="34" charset="-120"/>
              </a:rPr>
              <a:t>Data Preprocessing and Feature Engineering for Recommendation Systems</a:t>
            </a:r>
            <a:endParaRPr lang="en-US" sz="3150" dirty="0"/>
          </a:p>
        </p:txBody>
      </p:sp>
      <p:sp>
        <p:nvSpPr>
          <p:cNvPr id="4" name="Shape 1"/>
          <p:cNvSpPr/>
          <p:nvPr/>
        </p:nvSpPr>
        <p:spPr>
          <a:xfrm>
            <a:off x="843082" y="2255639"/>
            <a:ext cx="22860" cy="5482709"/>
          </a:xfrm>
          <a:prstGeom prst="roundRect">
            <a:avLst>
              <a:gd name="adj" fmla="val 112164"/>
            </a:avLst>
          </a:prstGeom>
          <a:solidFill>
            <a:srgbClr val="49606E"/>
          </a:solidFill>
          <a:ln/>
        </p:spPr>
      </p:sp>
      <p:sp>
        <p:nvSpPr>
          <p:cNvPr id="5" name="Shape 2"/>
          <p:cNvSpPr/>
          <p:nvPr/>
        </p:nvSpPr>
        <p:spPr>
          <a:xfrm>
            <a:off x="1023938" y="2628781"/>
            <a:ext cx="598170" cy="22860"/>
          </a:xfrm>
          <a:prstGeom prst="roundRect">
            <a:avLst>
              <a:gd name="adj" fmla="val 112164"/>
            </a:avLst>
          </a:prstGeom>
          <a:solidFill>
            <a:srgbClr val="49606E"/>
          </a:solidFill>
          <a:ln/>
        </p:spPr>
      </p:sp>
      <p:sp>
        <p:nvSpPr>
          <p:cNvPr id="6" name="Shape 3"/>
          <p:cNvSpPr/>
          <p:nvPr/>
        </p:nvSpPr>
        <p:spPr>
          <a:xfrm>
            <a:off x="662226" y="2447925"/>
            <a:ext cx="384572" cy="384572"/>
          </a:xfrm>
          <a:prstGeom prst="roundRect">
            <a:avLst>
              <a:gd name="adj" fmla="val 6667"/>
            </a:avLst>
          </a:prstGeom>
          <a:solidFill>
            <a:srgbClr val="304755"/>
          </a:solidFill>
          <a:ln/>
        </p:spPr>
      </p:sp>
      <p:sp>
        <p:nvSpPr>
          <p:cNvPr id="7" name="Text 4"/>
          <p:cNvSpPr/>
          <p:nvPr/>
        </p:nvSpPr>
        <p:spPr>
          <a:xfrm>
            <a:off x="797600" y="2519482"/>
            <a:ext cx="113705" cy="241340"/>
          </a:xfrm>
          <a:prstGeom prst="rect">
            <a:avLst/>
          </a:prstGeom>
          <a:noFill/>
          <a:ln/>
        </p:spPr>
        <p:txBody>
          <a:bodyPr wrap="none" lIns="0" tIns="0" rIns="0" bIns="0" rtlCol="0" anchor="t"/>
          <a:lstStyle/>
          <a:p>
            <a:pPr algn="ctr" indent="0" marL="0">
              <a:lnSpc>
                <a:spcPts val="1900"/>
              </a:lnSpc>
              <a:buNone/>
            </a:pPr>
            <a:r>
              <a:rPr lang="en-US" sz="1900" dirty="0">
                <a:solidFill>
                  <a:srgbClr val="CAD6DE"/>
                </a:solidFill>
                <a:latin typeface="Unbounded" pitchFamily="34" charset="0"/>
                <a:ea typeface="Unbounded" pitchFamily="34" charset="-122"/>
                <a:cs typeface="Unbounded" pitchFamily="34" charset="-120"/>
              </a:rPr>
              <a:t>1</a:t>
            </a:r>
            <a:endParaRPr lang="en-US" sz="1900" dirty="0"/>
          </a:p>
        </p:txBody>
      </p:sp>
      <p:sp>
        <p:nvSpPr>
          <p:cNvPr id="8" name="Text 5"/>
          <p:cNvSpPr/>
          <p:nvPr/>
        </p:nvSpPr>
        <p:spPr>
          <a:xfrm>
            <a:off x="1794629" y="2426494"/>
            <a:ext cx="2010966" cy="251341"/>
          </a:xfrm>
          <a:prstGeom prst="rect">
            <a:avLst/>
          </a:prstGeom>
          <a:noFill/>
          <a:ln/>
        </p:spPr>
        <p:txBody>
          <a:bodyPr wrap="none" lIns="0" tIns="0" rIns="0" bIns="0" rtlCol="0" anchor="t"/>
          <a:lstStyle/>
          <a:p>
            <a:pPr algn="l" indent="0" marL="0">
              <a:lnSpc>
                <a:spcPts val="1950"/>
              </a:lnSpc>
              <a:buNone/>
            </a:pPr>
            <a:r>
              <a:rPr lang="en-US" sz="1550" dirty="0">
                <a:solidFill>
                  <a:srgbClr val="CAD6DE"/>
                </a:solidFill>
                <a:latin typeface="Unbounded" pitchFamily="34" charset="0"/>
                <a:ea typeface="Unbounded" pitchFamily="34" charset="-122"/>
                <a:cs typeface="Unbounded" pitchFamily="34" charset="-120"/>
              </a:rPr>
              <a:t>Data Collection</a:t>
            </a:r>
            <a:endParaRPr lang="en-US" sz="1550" dirty="0"/>
          </a:p>
        </p:txBody>
      </p:sp>
      <p:sp>
        <p:nvSpPr>
          <p:cNvPr id="9" name="Text 6"/>
          <p:cNvSpPr/>
          <p:nvPr/>
        </p:nvSpPr>
        <p:spPr>
          <a:xfrm>
            <a:off x="1794629" y="2780347"/>
            <a:ext cx="6751201" cy="546973"/>
          </a:xfrm>
          <a:prstGeom prst="rect">
            <a:avLst/>
          </a:prstGeom>
          <a:noFill/>
          <a:ln/>
        </p:spPr>
        <p:txBody>
          <a:bodyPr wrap="square" lIns="0" tIns="0" rIns="0" bIns="0" rtlCol="0" anchor="t"/>
          <a:lstStyle/>
          <a:p>
            <a:pPr algn="l" indent="0" marL="0">
              <a:lnSpc>
                <a:spcPts val="2150"/>
              </a:lnSpc>
              <a:buNone/>
            </a:pPr>
            <a:r>
              <a:rPr lang="en-US" sz="1300" dirty="0">
                <a:solidFill>
                  <a:srgbClr val="CAD6DE"/>
                </a:solidFill>
                <a:latin typeface="Cabin" pitchFamily="34" charset="0"/>
                <a:ea typeface="Cabin" pitchFamily="34" charset="-122"/>
                <a:cs typeface="Cabin" pitchFamily="34" charset="-120"/>
              </a:rPr>
              <a:t>This step involves gathering user interaction data, item features, and contextual information relevant to the recommendation system.</a:t>
            </a:r>
            <a:endParaRPr lang="en-US" sz="1300" dirty="0"/>
          </a:p>
        </p:txBody>
      </p:sp>
      <p:sp>
        <p:nvSpPr>
          <p:cNvPr id="10" name="Shape 7"/>
          <p:cNvSpPr/>
          <p:nvPr/>
        </p:nvSpPr>
        <p:spPr>
          <a:xfrm>
            <a:off x="1023938" y="4042172"/>
            <a:ext cx="598170" cy="22860"/>
          </a:xfrm>
          <a:prstGeom prst="roundRect">
            <a:avLst>
              <a:gd name="adj" fmla="val 112164"/>
            </a:avLst>
          </a:prstGeom>
          <a:solidFill>
            <a:srgbClr val="49606E"/>
          </a:solidFill>
          <a:ln/>
        </p:spPr>
      </p:sp>
      <p:sp>
        <p:nvSpPr>
          <p:cNvPr id="11" name="Shape 8"/>
          <p:cNvSpPr/>
          <p:nvPr/>
        </p:nvSpPr>
        <p:spPr>
          <a:xfrm>
            <a:off x="662226" y="3861316"/>
            <a:ext cx="384572" cy="384572"/>
          </a:xfrm>
          <a:prstGeom prst="roundRect">
            <a:avLst>
              <a:gd name="adj" fmla="val 6667"/>
            </a:avLst>
          </a:prstGeom>
          <a:solidFill>
            <a:srgbClr val="304755"/>
          </a:solidFill>
          <a:ln/>
        </p:spPr>
      </p:sp>
      <p:sp>
        <p:nvSpPr>
          <p:cNvPr id="12" name="Text 9"/>
          <p:cNvSpPr/>
          <p:nvPr/>
        </p:nvSpPr>
        <p:spPr>
          <a:xfrm>
            <a:off x="759262" y="3932873"/>
            <a:ext cx="190381" cy="241340"/>
          </a:xfrm>
          <a:prstGeom prst="rect">
            <a:avLst/>
          </a:prstGeom>
          <a:noFill/>
          <a:ln/>
        </p:spPr>
        <p:txBody>
          <a:bodyPr wrap="none" lIns="0" tIns="0" rIns="0" bIns="0" rtlCol="0" anchor="t"/>
          <a:lstStyle/>
          <a:p>
            <a:pPr algn="ctr" indent="0" marL="0">
              <a:lnSpc>
                <a:spcPts val="1900"/>
              </a:lnSpc>
              <a:buNone/>
            </a:pPr>
            <a:r>
              <a:rPr lang="en-US" sz="1900" dirty="0">
                <a:solidFill>
                  <a:srgbClr val="CAD6DE"/>
                </a:solidFill>
                <a:latin typeface="Unbounded" pitchFamily="34" charset="0"/>
                <a:ea typeface="Unbounded" pitchFamily="34" charset="-122"/>
                <a:cs typeface="Unbounded" pitchFamily="34" charset="-120"/>
              </a:rPr>
              <a:t>2</a:t>
            </a:r>
            <a:endParaRPr lang="en-US" sz="1900" dirty="0"/>
          </a:p>
        </p:txBody>
      </p:sp>
      <p:sp>
        <p:nvSpPr>
          <p:cNvPr id="13" name="Text 10"/>
          <p:cNvSpPr/>
          <p:nvPr/>
        </p:nvSpPr>
        <p:spPr>
          <a:xfrm>
            <a:off x="1794629" y="3839885"/>
            <a:ext cx="2010966" cy="251341"/>
          </a:xfrm>
          <a:prstGeom prst="rect">
            <a:avLst/>
          </a:prstGeom>
          <a:noFill/>
          <a:ln/>
        </p:spPr>
        <p:txBody>
          <a:bodyPr wrap="none" lIns="0" tIns="0" rIns="0" bIns="0" rtlCol="0" anchor="t"/>
          <a:lstStyle/>
          <a:p>
            <a:pPr algn="l" indent="0" marL="0">
              <a:lnSpc>
                <a:spcPts val="1950"/>
              </a:lnSpc>
              <a:buNone/>
            </a:pPr>
            <a:r>
              <a:rPr lang="en-US" sz="1550" dirty="0">
                <a:solidFill>
                  <a:srgbClr val="CAD6DE"/>
                </a:solidFill>
                <a:latin typeface="Unbounded" pitchFamily="34" charset="0"/>
                <a:ea typeface="Unbounded" pitchFamily="34" charset="-122"/>
                <a:cs typeface="Unbounded" pitchFamily="34" charset="-120"/>
              </a:rPr>
              <a:t>Data Cleaning</a:t>
            </a:r>
            <a:endParaRPr lang="en-US" sz="1550" dirty="0"/>
          </a:p>
        </p:txBody>
      </p:sp>
      <p:sp>
        <p:nvSpPr>
          <p:cNvPr id="14" name="Text 11"/>
          <p:cNvSpPr/>
          <p:nvPr/>
        </p:nvSpPr>
        <p:spPr>
          <a:xfrm>
            <a:off x="1794629" y="4193738"/>
            <a:ext cx="6751201" cy="546973"/>
          </a:xfrm>
          <a:prstGeom prst="rect">
            <a:avLst/>
          </a:prstGeom>
          <a:noFill/>
          <a:ln/>
        </p:spPr>
        <p:txBody>
          <a:bodyPr wrap="square" lIns="0" tIns="0" rIns="0" bIns="0" rtlCol="0" anchor="t"/>
          <a:lstStyle/>
          <a:p>
            <a:pPr algn="l" indent="0" marL="0">
              <a:lnSpc>
                <a:spcPts val="2150"/>
              </a:lnSpc>
              <a:buNone/>
            </a:pPr>
            <a:r>
              <a:rPr lang="en-US" sz="1300" dirty="0">
                <a:solidFill>
                  <a:srgbClr val="CAD6DE"/>
                </a:solidFill>
                <a:latin typeface="Cabin" pitchFamily="34" charset="0"/>
                <a:ea typeface="Cabin" pitchFamily="34" charset="-122"/>
                <a:cs typeface="Cabin" pitchFamily="34" charset="-120"/>
              </a:rPr>
              <a:t>Handling missing values, removing duplicates, and addressing inconsistencies ensure data quality for accurate analysis and model training.</a:t>
            </a:r>
            <a:endParaRPr lang="en-US" sz="1300" dirty="0"/>
          </a:p>
        </p:txBody>
      </p:sp>
      <p:sp>
        <p:nvSpPr>
          <p:cNvPr id="15" name="Shape 12"/>
          <p:cNvSpPr/>
          <p:nvPr/>
        </p:nvSpPr>
        <p:spPr>
          <a:xfrm>
            <a:off x="1023938" y="5455563"/>
            <a:ext cx="598170" cy="22860"/>
          </a:xfrm>
          <a:prstGeom prst="roundRect">
            <a:avLst>
              <a:gd name="adj" fmla="val 112164"/>
            </a:avLst>
          </a:prstGeom>
          <a:solidFill>
            <a:srgbClr val="49606E"/>
          </a:solidFill>
          <a:ln/>
        </p:spPr>
      </p:sp>
      <p:sp>
        <p:nvSpPr>
          <p:cNvPr id="16" name="Shape 13"/>
          <p:cNvSpPr/>
          <p:nvPr/>
        </p:nvSpPr>
        <p:spPr>
          <a:xfrm>
            <a:off x="662226" y="5274707"/>
            <a:ext cx="384572" cy="384572"/>
          </a:xfrm>
          <a:prstGeom prst="roundRect">
            <a:avLst>
              <a:gd name="adj" fmla="val 6667"/>
            </a:avLst>
          </a:prstGeom>
          <a:solidFill>
            <a:srgbClr val="304755"/>
          </a:solidFill>
          <a:ln/>
        </p:spPr>
      </p:sp>
      <p:sp>
        <p:nvSpPr>
          <p:cNvPr id="17" name="Text 14"/>
          <p:cNvSpPr/>
          <p:nvPr/>
        </p:nvSpPr>
        <p:spPr>
          <a:xfrm>
            <a:off x="757476" y="5346263"/>
            <a:ext cx="193953" cy="241340"/>
          </a:xfrm>
          <a:prstGeom prst="rect">
            <a:avLst/>
          </a:prstGeom>
          <a:noFill/>
          <a:ln/>
        </p:spPr>
        <p:txBody>
          <a:bodyPr wrap="none" lIns="0" tIns="0" rIns="0" bIns="0" rtlCol="0" anchor="t"/>
          <a:lstStyle/>
          <a:p>
            <a:pPr algn="ctr" indent="0" marL="0">
              <a:lnSpc>
                <a:spcPts val="1900"/>
              </a:lnSpc>
              <a:buNone/>
            </a:pPr>
            <a:r>
              <a:rPr lang="en-US" sz="1900" dirty="0">
                <a:solidFill>
                  <a:srgbClr val="CAD6DE"/>
                </a:solidFill>
                <a:latin typeface="Unbounded" pitchFamily="34" charset="0"/>
                <a:ea typeface="Unbounded" pitchFamily="34" charset="-122"/>
                <a:cs typeface="Unbounded" pitchFamily="34" charset="-120"/>
              </a:rPr>
              <a:t>3</a:t>
            </a:r>
            <a:endParaRPr lang="en-US" sz="1900" dirty="0"/>
          </a:p>
        </p:txBody>
      </p:sp>
      <p:sp>
        <p:nvSpPr>
          <p:cNvPr id="18" name="Text 15"/>
          <p:cNvSpPr/>
          <p:nvPr/>
        </p:nvSpPr>
        <p:spPr>
          <a:xfrm>
            <a:off x="1794629" y="5253276"/>
            <a:ext cx="2407563" cy="251341"/>
          </a:xfrm>
          <a:prstGeom prst="rect">
            <a:avLst/>
          </a:prstGeom>
          <a:noFill/>
          <a:ln/>
        </p:spPr>
        <p:txBody>
          <a:bodyPr wrap="none" lIns="0" tIns="0" rIns="0" bIns="0" rtlCol="0" anchor="t"/>
          <a:lstStyle/>
          <a:p>
            <a:pPr algn="l" indent="0" marL="0">
              <a:lnSpc>
                <a:spcPts val="1950"/>
              </a:lnSpc>
              <a:buNone/>
            </a:pPr>
            <a:r>
              <a:rPr lang="en-US" sz="1550" dirty="0">
                <a:solidFill>
                  <a:srgbClr val="CAD6DE"/>
                </a:solidFill>
                <a:latin typeface="Unbounded" pitchFamily="34" charset="0"/>
                <a:ea typeface="Unbounded" pitchFamily="34" charset="-122"/>
                <a:cs typeface="Unbounded" pitchFamily="34" charset="-120"/>
              </a:rPr>
              <a:t>Feature Engineering</a:t>
            </a:r>
            <a:endParaRPr lang="en-US" sz="1550" dirty="0"/>
          </a:p>
        </p:txBody>
      </p:sp>
      <p:sp>
        <p:nvSpPr>
          <p:cNvPr id="19" name="Text 16"/>
          <p:cNvSpPr/>
          <p:nvPr/>
        </p:nvSpPr>
        <p:spPr>
          <a:xfrm>
            <a:off x="1794629" y="5607129"/>
            <a:ext cx="6751201" cy="546973"/>
          </a:xfrm>
          <a:prstGeom prst="rect">
            <a:avLst/>
          </a:prstGeom>
          <a:noFill/>
          <a:ln/>
        </p:spPr>
        <p:txBody>
          <a:bodyPr wrap="square" lIns="0" tIns="0" rIns="0" bIns="0" rtlCol="0" anchor="t"/>
          <a:lstStyle/>
          <a:p>
            <a:pPr algn="l" indent="0" marL="0">
              <a:lnSpc>
                <a:spcPts val="2150"/>
              </a:lnSpc>
              <a:buNone/>
            </a:pPr>
            <a:r>
              <a:rPr lang="en-US" sz="1300" dirty="0">
                <a:solidFill>
                  <a:srgbClr val="CAD6DE"/>
                </a:solidFill>
                <a:latin typeface="Cabin" pitchFamily="34" charset="0"/>
                <a:ea typeface="Cabin" pitchFamily="34" charset="-122"/>
                <a:cs typeface="Cabin" pitchFamily="34" charset="-120"/>
              </a:rPr>
              <a:t>This involves creating new features from existing data, such as user demographics or item popularity, to provide richer insights for the recommendation engine.</a:t>
            </a:r>
            <a:endParaRPr lang="en-US" sz="1300" dirty="0"/>
          </a:p>
        </p:txBody>
      </p:sp>
      <p:sp>
        <p:nvSpPr>
          <p:cNvPr id="20" name="Shape 17"/>
          <p:cNvSpPr/>
          <p:nvPr/>
        </p:nvSpPr>
        <p:spPr>
          <a:xfrm>
            <a:off x="1023938" y="6868954"/>
            <a:ext cx="598170" cy="22860"/>
          </a:xfrm>
          <a:prstGeom prst="roundRect">
            <a:avLst>
              <a:gd name="adj" fmla="val 112164"/>
            </a:avLst>
          </a:prstGeom>
          <a:solidFill>
            <a:srgbClr val="49606E"/>
          </a:solidFill>
          <a:ln/>
        </p:spPr>
      </p:sp>
      <p:sp>
        <p:nvSpPr>
          <p:cNvPr id="21" name="Shape 18"/>
          <p:cNvSpPr/>
          <p:nvPr/>
        </p:nvSpPr>
        <p:spPr>
          <a:xfrm>
            <a:off x="662226" y="6688098"/>
            <a:ext cx="384572" cy="384572"/>
          </a:xfrm>
          <a:prstGeom prst="roundRect">
            <a:avLst>
              <a:gd name="adj" fmla="val 6667"/>
            </a:avLst>
          </a:prstGeom>
          <a:solidFill>
            <a:srgbClr val="304755"/>
          </a:solidFill>
          <a:ln/>
        </p:spPr>
      </p:sp>
      <p:sp>
        <p:nvSpPr>
          <p:cNvPr id="22" name="Text 19"/>
          <p:cNvSpPr/>
          <p:nvPr/>
        </p:nvSpPr>
        <p:spPr>
          <a:xfrm>
            <a:off x="757595" y="6759654"/>
            <a:ext cx="193715" cy="241340"/>
          </a:xfrm>
          <a:prstGeom prst="rect">
            <a:avLst/>
          </a:prstGeom>
          <a:noFill/>
          <a:ln/>
        </p:spPr>
        <p:txBody>
          <a:bodyPr wrap="none" lIns="0" tIns="0" rIns="0" bIns="0" rtlCol="0" anchor="t"/>
          <a:lstStyle/>
          <a:p>
            <a:pPr algn="ctr" indent="0" marL="0">
              <a:lnSpc>
                <a:spcPts val="1900"/>
              </a:lnSpc>
              <a:buNone/>
            </a:pPr>
            <a:r>
              <a:rPr lang="en-US" sz="1900" dirty="0">
                <a:solidFill>
                  <a:srgbClr val="CAD6DE"/>
                </a:solidFill>
                <a:latin typeface="Unbounded" pitchFamily="34" charset="0"/>
                <a:ea typeface="Unbounded" pitchFamily="34" charset="-122"/>
                <a:cs typeface="Unbounded" pitchFamily="34" charset="-120"/>
              </a:rPr>
              <a:t>4</a:t>
            </a:r>
            <a:endParaRPr lang="en-US" sz="1900" dirty="0"/>
          </a:p>
        </p:txBody>
      </p:sp>
      <p:sp>
        <p:nvSpPr>
          <p:cNvPr id="23" name="Text 20"/>
          <p:cNvSpPr/>
          <p:nvPr/>
        </p:nvSpPr>
        <p:spPr>
          <a:xfrm>
            <a:off x="1794629" y="6666667"/>
            <a:ext cx="2543770" cy="251341"/>
          </a:xfrm>
          <a:prstGeom prst="rect">
            <a:avLst/>
          </a:prstGeom>
          <a:noFill/>
          <a:ln/>
        </p:spPr>
        <p:txBody>
          <a:bodyPr wrap="none" lIns="0" tIns="0" rIns="0" bIns="0" rtlCol="0" anchor="t"/>
          <a:lstStyle/>
          <a:p>
            <a:pPr algn="l" indent="0" marL="0">
              <a:lnSpc>
                <a:spcPts val="1950"/>
              </a:lnSpc>
              <a:buNone/>
            </a:pPr>
            <a:r>
              <a:rPr lang="en-US" sz="1550" dirty="0">
                <a:solidFill>
                  <a:srgbClr val="CAD6DE"/>
                </a:solidFill>
                <a:latin typeface="Unbounded" pitchFamily="34" charset="0"/>
                <a:ea typeface="Unbounded" pitchFamily="34" charset="-122"/>
                <a:cs typeface="Unbounded" pitchFamily="34" charset="-120"/>
              </a:rPr>
              <a:t>Data Transformation</a:t>
            </a:r>
            <a:endParaRPr lang="en-US" sz="1550" dirty="0"/>
          </a:p>
        </p:txBody>
      </p:sp>
      <p:sp>
        <p:nvSpPr>
          <p:cNvPr id="24" name="Text 21"/>
          <p:cNvSpPr/>
          <p:nvPr/>
        </p:nvSpPr>
        <p:spPr>
          <a:xfrm>
            <a:off x="1794629" y="7020520"/>
            <a:ext cx="6751201" cy="546973"/>
          </a:xfrm>
          <a:prstGeom prst="rect">
            <a:avLst/>
          </a:prstGeom>
          <a:noFill/>
          <a:ln/>
        </p:spPr>
        <p:txBody>
          <a:bodyPr wrap="square" lIns="0" tIns="0" rIns="0" bIns="0" rtlCol="0" anchor="t"/>
          <a:lstStyle/>
          <a:p>
            <a:pPr algn="l" indent="0" marL="0">
              <a:lnSpc>
                <a:spcPts val="2150"/>
              </a:lnSpc>
              <a:buNone/>
            </a:pPr>
            <a:r>
              <a:rPr lang="en-US" sz="1300" dirty="0">
                <a:solidFill>
                  <a:srgbClr val="CAD6DE"/>
                </a:solidFill>
                <a:latin typeface="Cabin" pitchFamily="34" charset="0"/>
                <a:ea typeface="Cabin" pitchFamily="34" charset="-122"/>
                <a:cs typeface="Cabin" pitchFamily="34" charset="-120"/>
              </a:rPr>
              <a:t>Transforming data into a suitable format for modeling, such as normalization or standardization, ensures efficient and accurate model performance.</a:t>
            </a:r>
            <a:endParaRPr lang="en-US" sz="13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1320998"/>
          </a:xfrm>
          <a:prstGeom prst="rect">
            <a:avLst/>
          </a:prstGeom>
        </p:spPr>
      </p:pic>
      <p:pic>
        <p:nvPicPr>
          <p:cNvPr id="3" name="Image 1" descr="preencoded.png">    </p:cNvPr>
          <p:cNvPicPr>
            <a:picLocks noChangeAspect="1"/>
          </p:cNvPicPr>
          <p:nvPr/>
        </p:nvPicPr>
        <p:blipFill>
          <a:blip r:embed="rId2"/>
          <a:stretch>
            <a:fillRect/>
          </a:stretch>
        </p:blipFill>
        <p:spPr>
          <a:xfrm>
            <a:off x="6610707" y="264200"/>
            <a:ext cx="1408986" cy="792599"/>
          </a:xfrm>
          <a:prstGeom prst="rect">
            <a:avLst/>
          </a:prstGeom>
        </p:spPr>
      </p:pic>
      <p:sp>
        <p:nvSpPr>
          <p:cNvPr id="4" name="Text 0"/>
          <p:cNvSpPr/>
          <p:nvPr/>
        </p:nvSpPr>
        <p:spPr>
          <a:xfrm>
            <a:off x="739735" y="1903690"/>
            <a:ext cx="13150929" cy="1243251"/>
          </a:xfrm>
          <a:prstGeom prst="rect">
            <a:avLst/>
          </a:prstGeom>
          <a:noFill/>
          <a:ln/>
        </p:spPr>
        <p:txBody>
          <a:bodyPr wrap="square" lIns="0" tIns="0" rIns="0" bIns="0" rtlCol="0" anchor="t"/>
          <a:lstStyle/>
          <a:p>
            <a:pPr indent="0" marL="0">
              <a:lnSpc>
                <a:spcPts val="4850"/>
              </a:lnSpc>
              <a:buNone/>
            </a:pPr>
            <a:r>
              <a:rPr lang="en-US" sz="3900" dirty="0">
                <a:solidFill>
                  <a:srgbClr val="FFFFFF"/>
                </a:solidFill>
                <a:latin typeface="Unbounded" pitchFamily="34" charset="0"/>
                <a:ea typeface="Unbounded" pitchFamily="34" charset="-122"/>
                <a:cs typeface="Unbounded" pitchFamily="34" charset="-120"/>
              </a:rPr>
              <a:t>Example: Music Recommendation System (YouTube Music)</a:t>
            </a:r>
            <a:endParaRPr lang="en-US" sz="3900" dirty="0"/>
          </a:p>
        </p:txBody>
      </p:sp>
      <p:sp>
        <p:nvSpPr>
          <p:cNvPr id="5" name="Text 1"/>
          <p:cNvSpPr/>
          <p:nvPr/>
        </p:nvSpPr>
        <p:spPr>
          <a:xfrm>
            <a:off x="739735" y="3464004"/>
            <a:ext cx="13150929" cy="338138"/>
          </a:xfrm>
          <a:prstGeom prst="rect">
            <a:avLst/>
          </a:prstGeom>
          <a:noFill/>
          <a:ln/>
        </p:spPr>
        <p:txBody>
          <a:bodyPr wrap="none" lIns="0" tIns="0" rIns="0" bIns="0" rtlCol="0" anchor="t"/>
          <a:lstStyle/>
          <a:p>
            <a:pPr indent="0" marL="0">
              <a:lnSpc>
                <a:spcPts val="2650"/>
              </a:lnSpc>
              <a:buNone/>
            </a:pPr>
            <a:r>
              <a:rPr lang="en-US" sz="1650" dirty="0">
                <a:solidFill>
                  <a:srgbClr val="CAD6DE"/>
                </a:solidFill>
                <a:latin typeface="Cabin" pitchFamily="34" charset="0"/>
                <a:ea typeface="Cabin" pitchFamily="34" charset="-122"/>
                <a:cs typeface="Cabin" pitchFamily="34" charset="-120"/>
              </a:rPr>
              <a:t>CASE STUDY</a:t>
            </a:r>
            <a:endParaRPr lang="en-US" sz="1650" dirty="0"/>
          </a:p>
        </p:txBody>
      </p:sp>
      <p:sp>
        <p:nvSpPr>
          <p:cNvPr id="6" name="Text 2"/>
          <p:cNvSpPr/>
          <p:nvPr/>
        </p:nvSpPr>
        <p:spPr>
          <a:xfrm>
            <a:off x="739735" y="4119205"/>
            <a:ext cx="5618798" cy="621625"/>
          </a:xfrm>
          <a:prstGeom prst="rect">
            <a:avLst/>
          </a:prstGeom>
          <a:noFill/>
          <a:ln/>
        </p:spPr>
        <p:txBody>
          <a:bodyPr wrap="none" lIns="0" tIns="0" rIns="0" bIns="0" rtlCol="0" anchor="t"/>
          <a:lstStyle/>
          <a:p>
            <a:pPr indent="0" marL="0">
              <a:lnSpc>
                <a:spcPts val="4850"/>
              </a:lnSpc>
              <a:buNone/>
            </a:pPr>
            <a:r>
              <a:rPr lang="en-US" sz="3900" b="1" dirty="0">
                <a:solidFill>
                  <a:srgbClr val="FFFFFF"/>
                </a:solidFill>
                <a:latin typeface="Unbounded" pitchFamily="34" charset="0"/>
                <a:ea typeface="Unbounded" pitchFamily="34" charset="-122"/>
                <a:cs typeface="Unbounded" pitchFamily="34" charset="-120"/>
              </a:rPr>
              <a:t>System Overview:</a:t>
            </a:r>
            <a:endParaRPr lang="en-US" sz="3900" dirty="0"/>
          </a:p>
        </p:txBody>
      </p:sp>
      <p:sp>
        <p:nvSpPr>
          <p:cNvPr id="7" name="Text 3"/>
          <p:cNvSpPr/>
          <p:nvPr/>
        </p:nvSpPr>
        <p:spPr>
          <a:xfrm>
            <a:off x="739735" y="5057894"/>
            <a:ext cx="13150929" cy="1268016"/>
          </a:xfrm>
          <a:prstGeom prst="rect">
            <a:avLst/>
          </a:prstGeom>
          <a:noFill/>
          <a:ln/>
        </p:spPr>
        <p:txBody>
          <a:bodyPr wrap="square" lIns="0" tIns="0" rIns="0" bIns="0" rtlCol="0" anchor="t"/>
          <a:lstStyle/>
          <a:p>
            <a:pPr indent="0" marL="0">
              <a:lnSpc>
                <a:spcPts val="3300"/>
              </a:lnSpc>
              <a:buNone/>
            </a:pPr>
            <a:r>
              <a:rPr lang="en-US" sz="2050" dirty="0">
                <a:solidFill>
                  <a:srgbClr val="FFFFFF"/>
                </a:solidFill>
                <a:latin typeface="Cabin" pitchFamily="34" charset="0"/>
                <a:ea typeface="Cabin" pitchFamily="34" charset="-122"/>
                <a:cs typeface="Cabin" pitchFamily="34" charset="-120"/>
              </a:rPr>
              <a:t>YouTube Music uses smart technology to suggest songs you might like. It looks at what you've listened to before, the kind of music you like, and what other people with similar tastes are listening to. It's like having a personal music assistant that knows your preferences and recommends songs that you'll enjoy.</a:t>
            </a:r>
            <a:endParaRPr lang="en-US" sz="2050" dirty="0"/>
          </a:p>
        </p:txBody>
      </p:sp>
      <p:sp>
        <p:nvSpPr>
          <p:cNvPr id="8" name="Text 4"/>
          <p:cNvSpPr/>
          <p:nvPr/>
        </p:nvSpPr>
        <p:spPr>
          <a:xfrm>
            <a:off x="739735" y="6563678"/>
            <a:ext cx="13150929" cy="422672"/>
          </a:xfrm>
          <a:prstGeom prst="rect">
            <a:avLst/>
          </a:prstGeom>
          <a:noFill/>
          <a:ln/>
        </p:spPr>
        <p:txBody>
          <a:bodyPr wrap="none" lIns="0" tIns="0" rIns="0" bIns="0" rtlCol="0" anchor="t"/>
          <a:lstStyle/>
          <a:p>
            <a:pPr indent="0" marL="0">
              <a:lnSpc>
                <a:spcPts val="3300"/>
              </a:lnSpc>
              <a:buNone/>
            </a:pPr>
            <a:endParaRPr lang="en-US" sz="2050" dirty="0"/>
          </a:p>
        </p:txBody>
      </p:sp>
      <p:sp>
        <p:nvSpPr>
          <p:cNvPr id="9" name="Text 5"/>
          <p:cNvSpPr/>
          <p:nvPr/>
        </p:nvSpPr>
        <p:spPr>
          <a:xfrm>
            <a:off x="739735" y="7224117"/>
            <a:ext cx="13150929" cy="422672"/>
          </a:xfrm>
          <a:prstGeom prst="rect">
            <a:avLst/>
          </a:prstGeom>
          <a:noFill/>
          <a:ln/>
        </p:spPr>
        <p:txBody>
          <a:bodyPr wrap="none" lIns="0" tIns="0" rIns="0" bIns="0" rtlCol="0" anchor="t"/>
          <a:lstStyle/>
          <a:p>
            <a:pPr indent="0" marL="0">
              <a:lnSpc>
                <a:spcPts val="3300"/>
              </a:lnSpc>
              <a:buNone/>
            </a:pPr>
            <a:r>
              <a:rPr lang="en-US" sz="2050" b="1" dirty="0">
                <a:solidFill>
                  <a:srgbClr val="CAD6DE"/>
                </a:solidFill>
                <a:latin typeface="Cabin" pitchFamily="34" charset="0"/>
                <a:ea typeface="Cabin" pitchFamily="34" charset="-122"/>
                <a:cs typeface="Cabin" pitchFamily="34" charset="-120"/>
              </a:rPr>
              <a:t> </a:t>
            </a:r>
            <a:endParaRPr lang="en-US" sz="20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629126" y="494348"/>
            <a:ext cx="5056823" cy="528757"/>
          </a:xfrm>
          <a:prstGeom prst="rect">
            <a:avLst/>
          </a:prstGeom>
          <a:noFill/>
          <a:ln/>
        </p:spPr>
        <p:txBody>
          <a:bodyPr wrap="none" lIns="0" tIns="0" rIns="0" bIns="0" rtlCol="0" anchor="t"/>
          <a:lstStyle/>
          <a:p>
            <a:pPr indent="0" marL="0">
              <a:lnSpc>
                <a:spcPts val="4150"/>
              </a:lnSpc>
              <a:buNone/>
            </a:pPr>
            <a:r>
              <a:rPr lang="en-US" sz="3300" b="1" dirty="0">
                <a:solidFill>
                  <a:srgbClr val="FFFFFF"/>
                </a:solidFill>
                <a:latin typeface="Unbounded" pitchFamily="34" charset="0"/>
                <a:ea typeface="Unbounded" pitchFamily="34" charset="-122"/>
                <a:cs typeface="Unbounded" pitchFamily="34" charset="-120"/>
              </a:rPr>
              <a:t>TECHNIQUES USED</a:t>
            </a:r>
            <a:endParaRPr lang="en-US" sz="3300" dirty="0"/>
          </a:p>
        </p:txBody>
      </p:sp>
      <p:sp>
        <p:nvSpPr>
          <p:cNvPr id="3" name="Text 1"/>
          <p:cNvSpPr/>
          <p:nvPr/>
        </p:nvSpPr>
        <p:spPr>
          <a:xfrm>
            <a:off x="629126" y="1292662"/>
            <a:ext cx="4998482" cy="422910"/>
          </a:xfrm>
          <a:prstGeom prst="rect">
            <a:avLst/>
          </a:prstGeom>
          <a:noFill/>
          <a:ln/>
        </p:spPr>
        <p:txBody>
          <a:bodyPr wrap="none" lIns="0" tIns="0" rIns="0" bIns="0" rtlCol="0" anchor="t"/>
          <a:lstStyle/>
          <a:p>
            <a:pPr indent="0" marL="0">
              <a:lnSpc>
                <a:spcPts val="3300"/>
              </a:lnSpc>
              <a:buNone/>
            </a:pPr>
            <a:r>
              <a:rPr lang="en-US" sz="2650" b="1" dirty="0">
                <a:solidFill>
                  <a:srgbClr val="FFFFFF"/>
                </a:solidFill>
                <a:latin typeface="Unbounded" pitchFamily="34" charset="0"/>
                <a:ea typeface="Unbounded" pitchFamily="34" charset="-122"/>
                <a:cs typeface="Unbounded" pitchFamily="34" charset="-120"/>
              </a:rPr>
              <a:t>1.Collaborative Filtering</a:t>
            </a:r>
            <a:endParaRPr lang="en-US" sz="2650" dirty="0"/>
          </a:p>
        </p:txBody>
      </p:sp>
      <p:sp>
        <p:nvSpPr>
          <p:cNvPr id="4" name="Text 2"/>
          <p:cNvSpPr/>
          <p:nvPr/>
        </p:nvSpPr>
        <p:spPr>
          <a:xfrm>
            <a:off x="629126" y="1985129"/>
            <a:ext cx="13372148" cy="359450"/>
          </a:xfrm>
          <a:prstGeom prst="rect">
            <a:avLst/>
          </a:prstGeom>
          <a:noFill/>
          <a:ln/>
        </p:spPr>
        <p:txBody>
          <a:bodyPr wrap="none" lIns="0" tIns="0" rIns="0" bIns="0" rtlCol="0" anchor="t"/>
          <a:lstStyle/>
          <a:p>
            <a:pPr algn="l" marL="342900" indent="-342900">
              <a:lnSpc>
                <a:spcPts val="2250"/>
              </a:lnSpc>
              <a:buSzPct val="100000"/>
              <a:buChar char="•"/>
            </a:pPr>
            <a:r>
              <a:rPr lang="en-US" sz="1400" b="1" dirty="0">
                <a:solidFill>
                  <a:srgbClr val="FFFFFF"/>
                </a:solidFill>
                <a:latin typeface="Cabin" pitchFamily="34" charset="0"/>
                <a:ea typeface="Cabin" pitchFamily="34" charset="-122"/>
                <a:cs typeface="Cabin" pitchFamily="34" charset="-120"/>
              </a:rPr>
              <a:t>User-Based: </a:t>
            </a:r>
            <a:pPr algn="l" indent="0" marL="0">
              <a:lnSpc>
                <a:spcPts val="2250"/>
              </a:lnSpc>
              <a:buNone/>
            </a:pPr>
            <a:r>
              <a:rPr lang="en-US" sz="1400" dirty="0">
                <a:solidFill>
                  <a:srgbClr val="CAD6DE"/>
                </a:solidFill>
                <a:latin typeface="Cabin" pitchFamily="34" charset="0"/>
                <a:ea typeface="Cabin" pitchFamily="34" charset="-122"/>
                <a:cs typeface="Cabin" pitchFamily="34" charset="-120"/>
              </a:rPr>
              <a:t>This method identifies users with similar listening habits and recommends music that those users have enjoyed.</a:t>
            </a:r>
            <a:endParaRPr lang="en-US" sz="1400" dirty="0"/>
          </a:p>
        </p:txBody>
      </p:sp>
      <p:sp>
        <p:nvSpPr>
          <p:cNvPr id="5" name="Text 3"/>
          <p:cNvSpPr/>
          <p:nvPr/>
        </p:nvSpPr>
        <p:spPr>
          <a:xfrm>
            <a:off x="629126" y="2407444"/>
            <a:ext cx="13372148" cy="718899"/>
          </a:xfrm>
          <a:prstGeom prst="rect">
            <a:avLst/>
          </a:prstGeom>
          <a:noFill/>
          <a:ln/>
        </p:spPr>
        <p:txBody>
          <a:bodyPr wrap="square" lIns="0" tIns="0" rIns="0" bIns="0" rtlCol="0" anchor="t"/>
          <a:lstStyle/>
          <a:p>
            <a:pPr algn="l" marL="342900" indent="-342900">
              <a:lnSpc>
                <a:spcPts val="2250"/>
              </a:lnSpc>
              <a:buSzPct val="100000"/>
              <a:buChar char="•"/>
            </a:pPr>
            <a:r>
              <a:rPr lang="en-US" sz="1400" b="1" dirty="0">
                <a:solidFill>
                  <a:srgbClr val="FFFFFF"/>
                </a:solidFill>
                <a:latin typeface="Cabin" pitchFamily="34" charset="0"/>
                <a:ea typeface="Cabin" pitchFamily="34" charset="-122"/>
                <a:cs typeface="Cabin" pitchFamily="34" charset="-120"/>
              </a:rPr>
              <a:t>Item-Based:</a:t>
            </a:r>
            <a:pPr algn="l" indent="0" marL="0">
              <a:lnSpc>
                <a:spcPts val="2250"/>
              </a:lnSpc>
              <a:buNone/>
            </a:pPr>
            <a:r>
              <a:rPr lang="en-US" sz="1400" dirty="0">
                <a:solidFill>
                  <a:srgbClr val="CAD6DE"/>
                </a:solidFill>
                <a:latin typeface="Cabin" pitchFamily="34" charset="0"/>
                <a:ea typeface="Cabin" pitchFamily="34" charset="-122"/>
                <a:cs typeface="Cabin" pitchFamily="34" charset="-120"/>
              </a:rPr>
              <a:t> This approach recommends songs that are similar to those a user has already listened to, based on their audio features, genre, and artist.</a:t>
            </a:r>
            <a:endParaRPr lang="en-US" sz="1400" dirty="0"/>
          </a:p>
        </p:txBody>
      </p:sp>
      <p:sp>
        <p:nvSpPr>
          <p:cNvPr id="6" name="Text 4"/>
          <p:cNvSpPr/>
          <p:nvPr/>
        </p:nvSpPr>
        <p:spPr>
          <a:xfrm>
            <a:off x="629126" y="3395901"/>
            <a:ext cx="5450919" cy="422910"/>
          </a:xfrm>
          <a:prstGeom prst="rect">
            <a:avLst/>
          </a:prstGeom>
          <a:noFill/>
          <a:ln/>
        </p:spPr>
        <p:txBody>
          <a:bodyPr wrap="none" lIns="0" tIns="0" rIns="0" bIns="0" rtlCol="0" anchor="t"/>
          <a:lstStyle/>
          <a:p>
            <a:pPr indent="0" marL="0">
              <a:lnSpc>
                <a:spcPts val="3300"/>
              </a:lnSpc>
              <a:buNone/>
            </a:pPr>
            <a:r>
              <a:rPr lang="en-US" sz="2650" b="1" dirty="0">
                <a:solidFill>
                  <a:srgbClr val="FFFFFF"/>
                </a:solidFill>
                <a:latin typeface="Unbounded" pitchFamily="34" charset="0"/>
                <a:ea typeface="Unbounded" pitchFamily="34" charset="-122"/>
                <a:cs typeface="Unbounded" pitchFamily="34" charset="-120"/>
              </a:rPr>
              <a:t>2.Content-Based Filtering</a:t>
            </a:r>
            <a:endParaRPr lang="en-US" sz="2650" dirty="0"/>
          </a:p>
        </p:txBody>
      </p:sp>
      <p:sp>
        <p:nvSpPr>
          <p:cNvPr id="7" name="Text 5"/>
          <p:cNvSpPr/>
          <p:nvPr/>
        </p:nvSpPr>
        <p:spPr>
          <a:xfrm>
            <a:off x="629126" y="4088368"/>
            <a:ext cx="13372148" cy="359450"/>
          </a:xfrm>
          <a:prstGeom prst="rect">
            <a:avLst/>
          </a:prstGeom>
          <a:noFill/>
          <a:ln/>
        </p:spPr>
        <p:txBody>
          <a:bodyPr wrap="none" lIns="0" tIns="0" rIns="0" bIns="0" rtlCol="0" anchor="t"/>
          <a:lstStyle/>
          <a:p>
            <a:pPr algn="l" marL="342900" indent="-342900">
              <a:lnSpc>
                <a:spcPts val="2250"/>
              </a:lnSpc>
              <a:buSzPct val="100000"/>
              <a:buChar char="•"/>
            </a:pPr>
            <a:r>
              <a:rPr lang="en-US" sz="1400" dirty="0">
                <a:solidFill>
                  <a:srgbClr val="FFFFFF"/>
                </a:solidFill>
                <a:latin typeface="Cabin" pitchFamily="34" charset="0"/>
                <a:ea typeface="Cabin" pitchFamily="34" charset="-122"/>
                <a:cs typeface="Cabin" pitchFamily="34" charset="-120"/>
              </a:rPr>
              <a:t>This technique analyzes the audio features of songs, such as tempo, rhythm, and harmonic structure, to recommend similar tracks.</a:t>
            </a:r>
            <a:endParaRPr lang="en-US" sz="1400" dirty="0"/>
          </a:p>
        </p:txBody>
      </p:sp>
      <p:sp>
        <p:nvSpPr>
          <p:cNvPr id="8" name="Text 6"/>
          <p:cNvSpPr/>
          <p:nvPr/>
        </p:nvSpPr>
        <p:spPr>
          <a:xfrm>
            <a:off x="629126" y="4510683"/>
            <a:ext cx="13372148" cy="359450"/>
          </a:xfrm>
          <a:prstGeom prst="rect">
            <a:avLst/>
          </a:prstGeom>
          <a:noFill/>
          <a:ln/>
        </p:spPr>
        <p:txBody>
          <a:bodyPr wrap="none" lIns="0" tIns="0" rIns="0" bIns="0" rtlCol="0" anchor="t"/>
          <a:lstStyle/>
          <a:p>
            <a:pPr algn="l" marL="342900" indent="-342900">
              <a:lnSpc>
                <a:spcPts val="2250"/>
              </a:lnSpc>
              <a:buSzPct val="100000"/>
              <a:buChar char="•"/>
            </a:pPr>
            <a:r>
              <a:rPr lang="en-US" sz="1400" dirty="0">
                <a:solidFill>
                  <a:srgbClr val="FFFFFF"/>
                </a:solidFill>
                <a:latin typeface="Cabin" pitchFamily="34" charset="0"/>
                <a:ea typeface="Cabin" pitchFamily="34" charset="-122"/>
                <a:cs typeface="Cabin" pitchFamily="34" charset="-120"/>
              </a:rPr>
              <a:t>It also considers metadata like genre, artist, and lyrics to find relevant recommendations. </a:t>
            </a:r>
            <a:endParaRPr lang="en-US" sz="1400" dirty="0"/>
          </a:p>
        </p:txBody>
      </p:sp>
      <p:sp>
        <p:nvSpPr>
          <p:cNvPr id="9" name="Text 7"/>
          <p:cNvSpPr/>
          <p:nvPr/>
        </p:nvSpPr>
        <p:spPr>
          <a:xfrm>
            <a:off x="629126" y="5139690"/>
            <a:ext cx="4095512" cy="422910"/>
          </a:xfrm>
          <a:prstGeom prst="rect">
            <a:avLst/>
          </a:prstGeom>
          <a:noFill/>
          <a:ln/>
        </p:spPr>
        <p:txBody>
          <a:bodyPr wrap="none" lIns="0" tIns="0" rIns="0" bIns="0" rtlCol="0" anchor="t"/>
          <a:lstStyle/>
          <a:p>
            <a:pPr indent="0" marL="0">
              <a:lnSpc>
                <a:spcPts val="3300"/>
              </a:lnSpc>
              <a:buNone/>
            </a:pPr>
            <a:r>
              <a:rPr lang="en-US" sz="2650" dirty="0">
                <a:solidFill>
                  <a:srgbClr val="FFFFFF"/>
                </a:solidFill>
                <a:latin typeface="Unbounded" pitchFamily="34" charset="0"/>
                <a:ea typeface="Unbounded" pitchFamily="34" charset="-122"/>
                <a:cs typeface="Unbounded" pitchFamily="34" charset="-120"/>
              </a:rPr>
              <a:t>3.</a:t>
            </a:r>
            <a:pPr indent="0" marL="0">
              <a:lnSpc>
                <a:spcPts val="3300"/>
              </a:lnSpc>
              <a:buNone/>
            </a:pPr>
            <a:r>
              <a:rPr lang="en-US" sz="2650" b="1" dirty="0">
                <a:solidFill>
                  <a:srgbClr val="FFFFFF"/>
                </a:solidFill>
                <a:latin typeface="Unbounded" pitchFamily="34" charset="0"/>
                <a:ea typeface="Unbounded" pitchFamily="34" charset="-122"/>
                <a:cs typeface="Unbounded" pitchFamily="34" charset="-120"/>
              </a:rPr>
              <a:t>Hybrid Approach:</a:t>
            </a:r>
            <a:endParaRPr lang="en-US" sz="2650" dirty="0"/>
          </a:p>
        </p:txBody>
      </p:sp>
      <p:sp>
        <p:nvSpPr>
          <p:cNvPr id="10" name="Text 8"/>
          <p:cNvSpPr/>
          <p:nvPr/>
        </p:nvSpPr>
        <p:spPr>
          <a:xfrm>
            <a:off x="629126" y="5832158"/>
            <a:ext cx="13372148" cy="359450"/>
          </a:xfrm>
          <a:prstGeom prst="rect">
            <a:avLst/>
          </a:prstGeom>
          <a:noFill/>
          <a:ln/>
        </p:spPr>
        <p:txBody>
          <a:bodyPr wrap="none" lIns="0" tIns="0" rIns="0" bIns="0" rtlCol="0" anchor="t"/>
          <a:lstStyle/>
          <a:p>
            <a:pPr algn="l" marL="342900" indent="-342900">
              <a:lnSpc>
                <a:spcPts val="2250"/>
              </a:lnSpc>
              <a:buSzPct val="100000"/>
              <a:buChar char="•"/>
            </a:pPr>
            <a:r>
              <a:rPr lang="en-US" sz="1400" dirty="0">
                <a:solidFill>
                  <a:srgbClr val="FFFFFF"/>
                </a:solidFill>
                <a:latin typeface="Cabin" pitchFamily="34" charset="0"/>
                <a:ea typeface="Cabin" pitchFamily="34" charset="-122"/>
                <a:cs typeface="Cabin" pitchFamily="34" charset="-120"/>
              </a:rPr>
              <a:t>YouTube Music likely combines collaborative and content-based filtering to create a more robust and accurate recommendation system.</a:t>
            </a:r>
            <a:endParaRPr lang="en-US" sz="1400" dirty="0"/>
          </a:p>
        </p:txBody>
      </p:sp>
      <p:sp>
        <p:nvSpPr>
          <p:cNvPr id="11" name="Text 9"/>
          <p:cNvSpPr/>
          <p:nvPr/>
        </p:nvSpPr>
        <p:spPr>
          <a:xfrm>
            <a:off x="629126" y="6254472"/>
            <a:ext cx="13372148" cy="359450"/>
          </a:xfrm>
          <a:prstGeom prst="rect">
            <a:avLst/>
          </a:prstGeom>
          <a:noFill/>
          <a:ln/>
        </p:spPr>
        <p:txBody>
          <a:bodyPr wrap="none" lIns="0" tIns="0" rIns="0" bIns="0" rtlCol="0" anchor="t"/>
          <a:lstStyle/>
          <a:p>
            <a:pPr algn="l" marL="342900" indent="-342900">
              <a:lnSpc>
                <a:spcPts val="2250"/>
              </a:lnSpc>
              <a:buSzPct val="100000"/>
              <a:buChar char="•"/>
            </a:pPr>
            <a:r>
              <a:rPr lang="en-US" sz="1400" dirty="0">
                <a:solidFill>
                  <a:srgbClr val="FFFFFF"/>
                </a:solidFill>
                <a:latin typeface="Cabin" pitchFamily="34" charset="0"/>
                <a:ea typeface="Cabin" pitchFamily="34" charset="-122"/>
                <a:cs typeface="Cabin" pitchFamily="34" charset="-120"/>
              </a:rPr>
              <a:t>This hybrid approach allows for a more nuanced understanding of user preferences and content similarities.</a:t>
            </a:r>
            <a:endParaRPr lang="en-US" sz="1400" dirty="0"/>
          </a:p>
        </p:txBody>
      </p:sp>
      <p:sp>
        <p:nvSpPr>
          <p:cNvPr id="12" name="Text 10"/>
          <p:cNvSpPr/>
          <p:nvPr/>
        </p:nvSpPr>
        <p:spPr>
          <a:xfrm>
            <a:off x="629126" y="6816090"/>
            <a:ext cx="13372148" cy="359450"/>
          </a:xfrm>
          <a:prstGeom prst="rect">
            <a:avLst/>
          </a:prstGeom>
          <a:noFill/>
          <a:ln/>
        </p:spPr>
        <p:txBody>
          <a:bodyPr wrap="none" lIns="0" tIns="0" rIns="0" bIns="0" rtlCol="0" anchor="t"/>
          <a:lstStyle/>
          <a:p>
            <a:pPr indent="0" marL="0">
              <a:lnSpc>
                <a:spcPts val="2800"/>
              </a:lnSpc>
              <a:buNone/>
            </a:pPr>
            <a:endParaRPr lang="en-US" sz="1750" dirty="0"/>
          </a:p>
        </p:txBody>
      </p:sp>
      <p:sp>
        <p:nvSpPr>
          <p:cNvPr id="13" name="Text 11"/>
          <p:cNvSpPr/>
          <p:nvPr/>
        </p:nvSpPr>
        <p:spPr>
          <a:xfrm>
            <a:off x="629126" y="7377708"/>
            <a:ext cx="13372148" cy="359450"/>
          </a:xfrm>
          <a:prstGeom prst="rect">
            <a:avLst/>
          </a:prstGeom>
          <a:noFill/>
          <a:ln/>
        </p:spPr>
        <p:txBody>
          <a:bodyPr wrap="none" lIns="0" tIns="0" rIns="0" bIns="0" rtlCol="0" anchor="t"/>
          <a:lstStyle/>
          <a:p>
            <a:pPr indent="0" marL="0">
              <a:lnSpc>
                <a:spcPts val="2800"/>
              </a:lnSpc>
              <a:buNone/>
            </a:pPr>
            <a:r>
              <a:rPr lang="en-US" sz="1750" dirty="0">
                <a:solidFill>
                  <a:srgbClr val="FFFFFF"/>
                </a:solidFill>
                <a:latin typeface="Cabin" pitchFamily="34" charset="0"/>
                <a:ea typeface="Cabin" pitchFamily="34" charset="-122"/>
                <a:cs typeface="Cabin" pitchFamily="34" charset="-120"/>
              </a:rPr>
              <a:t>​​</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837724" y="1264801"/>
            <a:ext cx="12954952" cy="478631"/>
          </a:xfrm>
          <a:prstGeom prst="rect">
            <a:avLst/>
          </a:prstGeom>
          <a:noFill/>
          <a:ln/>
        </p:spPr>
        <p:txBody>
          <a:bodyPr wrap="none" lIns="0" tIns="0" rIns="0" bIns="0" rtlCol="0" anchor="t"/>
          <a:lstStyle/>
          <a:p>
            <a:pPr algn="l" marL="342900" indent="-342900">
              <a:lnSpc>
                <a:spcPts val="3000"/>
              </a:lnSpc>
              <a:buSzPct val="100000"/>
              <a:buFont typeface="+mj-lt"/>
              <a:buAutoNum type="arabicPeriod" startAt="1"/>
            </a:pPr>
            <a:r>
              <a:rPr lang="en-US" sz="1850" b="1" dirty="0">
                <a:solidFill>
                  <a:srgbClr val="FFFFFF"/>
                </a:solidFill>
                <a:latin typeface="Cabin" pitchFamily="34" charset="0"/>
                <a:ea typeface="Cabin" pitchFamily="34" charset="-122"/>
                <a:cs typeface="Cabin" pitchFamily="34" charset="-120"/>
              </a:rPr>
              <a:t>Machine Learning:</a:t>
            </a:r>
            <a:endParaRPr lang="en-US" sz="1850" dirty="0"/>
          </a:p>
        </p:txBody>
      </p:sp>
      <p:sp>
        <p:nvSpPr>
          <p:cNvPr id="3" name="Text 1"/>
          <p:cNvSpPr/>
          <p:nvPr/>
        </p:nvSpPr>
        <p:spPr>
          <a:xfrm>
            <a:off x="837724" y="1827133"/>
            <a:ext cx="12954952" cy="766048"/>
          </a:xfrm>
          <a:prstGeom prst="rect">
            <a:avLst/>
          </a:prstGeom>
          <a:noFill/>
          <a:ln/>
        </p:spPr>
        <p:txBody>
          <a:bodyPr wrap="square" lIns="0" tIns="0" rIns="0" bIns="0" rtlCol="0" anchor="t"/>
          <a:lstStyle/>
          <a:p>
            <a:pPr algn="l" lvl="1" marL="685800" indent="-342900">
              <a:lnSpc>
                <a:spcPts val="3000"/>
              </a:lnSpc>
              <a:buSzPct val="100000"/>
              <a:buChar char="•"/>
            </a:pPr>
            <a:r>
              <a:rPr lang="en-US" sz="1850" b="1" dirty="0">
                <a:solidFill>
                  <a:srgbClr val="CAD6DE"/>
                </a:solidFill>
                <a:latin typeface="Cabin" pitchFamily="34" charset="0"/>
                <a:ea typeface="Cabin" pitchFamily="34" charset="-122"/>
                <a:cs typeface="Cabin" pitchFamily="34" charset="-120"/>
              </a:rPr>
              <a:t>Matrix Factorization:</a:t>
            </a:r>
            <a:pPr algn="l" lvl="1" indent="0" marL="0">
              <a:lnSpc>
                <a:spcPts val="3000"/>
              </a:lnSpc>
              <a:buNone/>
            </a:pPr>
            <a:r>
              <a:rPr lang="en-US" sz="1850" dirty="0">
                <a:solidFill>
                  <a:srgbClr val="CAD6DE"/>
                </a:solidFill>
                <a:latin typeface="Cabin" pitchFamily="34" charset="0"/>
                <a:ea typeface="Cabin" pitchFamily="34" charset="-122"/>
                <a:cs typeface="Cabin" pitchFamily="34" charset="-120"/>
              </a:rPr>
              <a:t> This technique decomposes large user-item matrices into smaller matrices, enabling efficient similarity calculations and recommendation generation.</a:t>
            </a:r>
            <a:endParaRPr lang="en-US" sz="1850" dirty="0"/>
          </a:p>
        </p:txBody>
      </p:sp>
      <p:sp>
        <p:nvSpPr>
          <p:cNvPr id="4" name="Text 2"/>
          <p:cNvSpPr/>
          <p:nvPr/>
        </p:nvSpPr>
        <p:spPr>
          <a:xfrm>
            <a:off x="837724" y="2676882"/>
            <a:ext cx="12954952" cy="766048"/>
          </a:xfrm>
          <a:prstGeom prst="rect">
            <a:avLst/>
          </a:prstGeom>
          <a:noFill/>
          <a:ln/>
        </p:spPr>
        <p:txBody>
          <a:bodyPr wrap="square" lIns="0" tIns="0" rIns="0" bIns="0" rtlCol="0" anchor="t"/>
          <a:lstStyle/>
          <a:p>
            <a:pPr algn="l" lvl="1" marL="685800" indent="-342900">
              <a:lnSpc>
                <a:spcPts val="3000"/>
              </a:lnSpc>
              <a:buSzPct val="100000"/>
              <a:buChar char="•"/>
            </a:pPr>
            <a:r>
              <a:rPr lang="en-US" sz="1850" b="1" dirty="0">
                <a:solidFill>
                  <a:srgbClr val="CAD6DE"/>
                </a:solidFill>
                <a:latin typeface="Cabin" pitchFamily="34" charset="0"/>
                <a:ea typeface="Cabin" pitchFamily="34" charset="-122"/>
                <a:cs typeface="Cabin" pitchFamily="34" charset="-120"/>
              </a:rPr>
              <a:t>Neural Networks:</a:t>
            </a:r>
            <a:pPr algn="l" lvl="1" indent="0" marL="0">
              <a:lnSpc>
                <a:spcPts val="3000"/>
              </a:lnSpc>
              <a:buNone/>
            </a:pPr>
            <a:r>
              <a:rPr lang="en-US" sz="1850" dirty="0">
                <a:solidFill>
                  <a:srgbClr val="CAD6DE"/>
                </a:solidFill>
                <a:latin typeface="Cabin" pitchFamily="34" charset="0"/>
                <a:ea typeface="Cabin" pitchFamily="34" charset="-122"/>
                <a:cs typeface="Cabin" pitchFamily="34" charset="-120"/>
              </a:rPr>
              <a:t> Deep learning models can capture intricate relationships between users, songs, and contextual factors, leading to more accurate and personalized recommendations.</a:t>
            </a:r>
            <a:endParaRPr lang="en-US" sz="1850" dirty="0"/>
          </a:p>
        </p:txBody>
      </p:sp>
      <p:sp>
        <p:nvSpPr>
          <p:cNvPr id="5" name="Text 3"/>
          <p:cNvSpPr/>
          <p:nvPr/>
        </p:nvSpPr>
        <p:spPr>
          <a:xfrm>
            <a:off x="837724" y="3526631"/>
            <a:ext cx="12954952" cy="478631"/>
          </a:xfrm>
          <a:prstGeom prst="rect">
            <a:avLst/>
          </a:prstGeom>
          <a:noFill/>
          <a:ln/>
        </p:spPr>
        <p:txBody>
          <a:bodyPr wrap="none" lIns="0" tIns="0" rIns="0" bIns="0" rtlCol="0" anchor="t"/>
          <a:lstStyle/>
          <a:p>
            <a:pPr algn="l" marL="342900" indent="-342900">
              <a:lnSpc>
                <a:spcPts val="3000"/>
              </a:lnSpc>
              <a:buSzPct val="100000"/>
              <a:buFont typeface="+mj-lt"/>
              <a:buAutoNum type="arabicPeriod" startAt="2"/>
            </a:pPr>
            <a:r>
              <a:rPr lang="en-US" sz="1850" b="1" dirty="0">
                <a:solidFill>
                  <a:srgbClr val="FFFFFF"/>
                </a:solidFill>
                <a:latin typeface="Cabin" pitchFamily="34" charset="0"/>
                <a:ea typeface="Cabin" pitchFamily="34" charset="-122"/>
                <a:cs typeface="Cabin" pitchFamily="34" charset="-120"/>
              </a:rPr>
              <a:t>Natural Language Processing (NLP):</a:t>
            </a:r>
            <a:endParaRPr lang="en-US" sz="1850" dirty="0"/>
          </a:p>
        </p:txBody>
      </p:sp>
      <p:sp>
        <p:nvSpPr>
          <p:cNvPr id="6" name="Text 4"/>
          <p:cNvSpPr/>
          <p:nvPr/>
        </p:nvSpPr>
        <p:spPr>
          <a:xfrm>
            <a:off x="837724" y="4088963"/>
            <a:ext cx="12954952" cy="766048"/>
          </a:xfrm>
          <a:prstGeom prst="rect">
            <a:avLst/>
          </a:prstGeom>
          <a:noFill/>
          <a:ln/>
        </p:spPr>
        <p:txBody>
          <a:bodyPr wrap="square" lIns="0" tIns="0" rIns="0" bIns="0" rtlCol="0" anchor="t"/>
          <a:lstStyle/>
          <a:p>
            <a:pPr algn="l" lvl="1" marL="685800" indent="-342900">
              <a:lnSpc>
                <a:spcPts val="3000"/>
              </a:lnSpc>
              <a:buSzPct val="100000"/>
              <a:buChar char="•"/>
            </a:pPr>
            <a:r>
              <a:rPr lang="en-US" sz="1850" dirty="0">
                <a:solidFill>
                  <a:srgbClr val="CAD6DE"/>
                </a:solidFill>
                <a:latin typeface="Cabin" pitchFamily="34" charset="0"/>
                <a:ea typeface="Cabin" pitchFamily="34" charset="-122"/>
                <a:cs typeface="Cabin" pitchFamily="34" charset="-120"/>
              </a:rPr>
              <a:t>NLP techniques can analyze lyrics and reviews to understand semantic meaning and sentiment, helping to identify songs that align with a user's musical tastes.</a:t>
            </a:r>
            <a:endParaRPr lang="en-US" sz="1850" dirty="0"/>
          </a:p>
        </p:txBody>
      </p:sp>
      <p:sp>
        <p:nvSpPr>
          <p:cNvPr id="7" name="Text 5"/>
          <p:cNvSpPr/>
          <p:nvPr/>
        </p:nvSpPr>
        <p:spPr>
          <a:xfrm>
            <a:off x="837724" y="4938713"/>
            <a:ext cx="12954952" cy="478631"/>
          </a:xfrm>
          <a:prstGeom prst="rect">
            <a:avLst/>
          </a:prstGeom>
          <a:noFill/>
          <a:ln/>
        </p:spPr>
        <p:txBody>
          <a:bodyPr wrap="none" lIns="0" tIns="0" rIns="0" bIns="0" rtlCol="0" anchor="t"/>
          <a:lstStyle/>
          <a:p>
            <a:pPr algn="l" marL="342900" indent="-342900">
              <a:lnSpc>
                <a:spcPts val="3000"/>
              </a:lnSpc>
              <a:buSzPct val="100000"/>
              <a:buFont typeface="+mj-lt"/>
              <a:buAutoNum type="arabicPeriod" startAt="3"/>
            </a:pPr>
            <a:r>
              <a:rPr lang="en-US" sz="1850" b="1" dirty="0">
                <a:solidFill>
                  <a:srgbClr val="FFFFFF"/>
                </a:solidFill>
                <a:latin typeface="Cabin" pitchFamily="34" charset="0"/>
                <a:ea typeface="Cabin" pitchFamily="34" charset="-122"/>
                <a:cs typeface="Cabin" pitchFamily="34" charset="-120"/>
              </a:rPr>
              <a:t>Audio Fingerprinting:</a:t>
            </a:r>
            <a:endParaRPr lang="en-US" sz="1850" dirty="0"/>
          </a:p>
        </p:txBody>
      </p:sp>
      <p:sp>
        <p:nvSpPr>
          <p:cNvPr id="8" name="Text 6"/>
          <p:cNvSpPr/>
          <p:nvPr/>
        </p:nvSpPr>
        <p:spPr>
          <a:xfrm>
            <a:off x="837724" y="5501045"/>
            <a:ext cx="12954952" cy="766048"/>
          </a:xfrm>
          <a:prstGeom prst="rect">
            <a:avLst/>
          </a:prstGeom>
          <a:noFill/>
          <a:ln/>
        </p:spPr>
        <p:txBody>
          <a:bodyPr wrap="square" lIns="0" tIns="0" rIns="0" bIns="0" rtlCol="0" anchor="t"/>
          <a:lstStyle/>
          <a:p>
            <a:pPr algn="l" lvl="1" marL="685800" indent="-342900">
              <a:lnSpc>
                <a:spcPts val="3000"/>
              </a:lnSpc>
              <a:buSzPct val="100000"/>
              <a:buChar char="•"/>
            </a:pPr>
            <a:r>
              <a:rPr lang="en-US" sz="1850" dirty="0">
                <a:solidFill>
                  <a:srgbClr val="CAD6DE"/>
                </a:solidFill>
                <a:latin typeface="Cabin" pitchFamily="34" charset="0"/>
                <a:ea typeface="Cabin" pitchFamily="34" charset="-122"/>
                <a:cs typeface="Cabin" pitchFamily="34" charset="-120"/>
              </a:rPr>
              <a:t>This technology identifies songs based on their unique acoustic signatures, allowing for accurate recommendations even when metadata is missing or inaccurate.</a:t>
            </a:r>
            <a:endParaRPr lang="en-US" sz="1850" dirty="0"/>
          </a:p>
        </p:txBody>
      </p:sp>
      <p:sp>
        <p:nvSpPr>
          <p:cNvPr id="9" name="Text 7"/>
          <p:cNvSpPr/>
          <p:nvPr/>
        </p:nvSpPr>
        <p:spPr>
          <a:xfrm>
            <a:off x="837724" y="6626066"/>
            <a:ext cx="3379470" cy="422315"/>
          </a:xfrm>
          <a:prstGeom prst="rect">
            <a:avLst/>
          </a:prstGeom>
          <a:noFill/>
          <a:ln/>
        </p:spPr>
        <p:txBody>
          <a:bodyPr wrap="none" lIns="0" tIns="0" rIns="0" bIns="0" rtlCol="0" anchor="t"/>
          <a:lstStyle/>
          <a:p>
            <a:pPr indent="0" marL="0">
              <a:lnSpc>
                <a:spcPts val="3300"/>
              </a:lnSpc>
              <a:buNone/>
            </a:pPr>
            <a:endParaRPr lang="en-US" sz="26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837724" y="1878092"/>
            <a:ext cx="12954952" cy="383024"/>
          </a:xfrm>
          <a:prstGeom prst="rect">
            <a:avLst/>
          </a:prstGeom>
          <a:noFill/>
          <a:ln/>
        </p:spPr>
        <p:txBody>
          <a:bodyPr wrap="none" lIns="0" tIns="0" rIns="0" bIns="0" rtlCol="0" anchor="t"/>
          <a:lstStyle/>
          <a:p>
            <a:pPr indent="0" marL="0">
              <a:lnSpc>
                <a:spcPts val="3000"/>
              </a:lnSpc>
              <a:buNone/>
            </a:pPr>
            <a:endParaRPr lang="en-US" sz="1850" dirty="0"/>
          </a:p>
        </p:txBody>
      </p:sp>
      <p:sp>
        <p:nvSpPr>
          <p:cNvPr id="3" name="Text 1"/>
          <p:cNvSpPr/>
          <p:nvPr/>
        </p:nvSpPr>
        <p:spPr>
          <a:xfrm>
            <a:off x="837724" y="2500432"/>
            <a:ext cx="9989344" cy="422315"/>
          </a:xfrm>
          <a:prstGeom prst="rect">
            <a:avLst/>
          </a:prstGeom>
          <a:noFill/>
          <a:ln/>
        </p:spPr>
        <p:txBody>
          <a:bodyPr wrap="none" lIns="0" tIns="0" rIns="0" bIns="0" rtlCol="0" anchor="t"/>
          <a:lstStyle/>
          <a:p>
            <a:pPr indent="0" marL="0">
              <a:lnSpc>
                <a:spcPts val="3300"/>
              </a:lnSpc>
              <a:buNone/>
            </a:pPr>
            <a:r>
              <a:rPr lang="en-US" sz="2650" dirty="0">
                <a:solidFill>
                  <a:srgbClr val="FFFFFF"/>
                </a:solidFill>
                <a:latin typeface="Unbounded" pitchFamily="34" charset="0"/>
                <a:ea typeface="Unbounded" pitchFamily="34" charset="-122"/>
                <a:cs typeface="Unbounded" pitchFamily="34" charset="-120"/>
              </a:rPr>
              <a:t>The Role of User Behavior and Contextual Factors</a:t>
            </a:r>
            <a:endParaRPr lang="en-US" sz="2650" dirty="0"/>
          </a:p>
        </p:txBody>
      </p:sp>
      <p:sp>
        <p:nvSpPr>
          <p:cNvPr id="4" name="Text 2"/>
          <p:cNvSpPr/>
          <p:nvPr/>
        </p:nvSpPr>
        <p:spPr>
          <a:xfrm>
            <a:off x="837724" y="3281720"/>
            <a:ext cx="12954952" cy="766048"/>
          </a:xfrm>
          <a:prstGeom prst="rect">
            <a:avLst/>
          </a:prstGeom>
          <a:noFill/>
          <a:ln/>
        </p:spPr>
        <p:txBody>
          <a:bodyPr wrap="square" lIns="0" tIns="0" rIns="0" bIns="0" rtlCol="0" anchor="t"/>
          <a:lstStyle/>
          <a:p>
            <a:pPr indent="0" marL="0">
              <a:lnSpc>
                <a:spcPts val="3000"/>
              </a:lnSpc>
              <a:buNone/>
            </a:pPr>
            <a:r>
              <a:rPr lang="en-US" sz="1850" dirty="0">
                <a:solidFill>
                  <a:srgbClr val="CAD6DE"/>
                </a:solidFill>
                <a:latin typeface="Cabin" pitchFamily="34" charset="0"/>
                <a:ea typeface="Cabin" pitchFamily="34" charset="-122"/>
                <a:cs typeface="Cabin" pitchFamily="34" charset="-120"/>
              </a:rPr>
              <a:t>YouTube Music's recommendation system also considers various contextual factors to enhance the personalization of recommendations:</a:t>
            </a:r>
            <a:endParaRPr lang="en-US" sz="1850" dirty="0"/>
          </a:p>
        </p:txBody>
      </p:sp>
      <p:sp>
        <p:nvSpPr>
          <p:cNvPr id="5" name="Text 3"/>
          <p:cNvSpPr/>
          <p:nvPr/>
        </p:nvSpPr>
        <p:spPr>
          <a:xfrm>
            <a:off x="837724" y="4316968"/>
            <a:ext cx="12954952" cy="383024"/>
          </a:xfrm>
          <a:prstGeom prst="rect">
            <a:avLst/>
          </a:prstGeom>
          <a:noFill/>
          <a:ln/>
        </p:spPr>
        <p:txBody>
          <a:bodyPr wrap="none" lIns="0" tIns="0" rIns="0" bIns="0" rtlCol="0" anchor="t"/>
          <a:lstStyle/>
          <a:p>
            <a:pPr algn="l" marL="342900" indent="-342900">
              <a:lnSpc>
                <a:spcPts val="3000"/>
              </a:lnSpc>
              <a:buSzPct val="100000"/>
              <a:buChar char="•"/>
            </a:pPr>
            <a:r>
              <a:rPr lang="en-US" sz="1850" b="1" dirty="0">
                <a:solidFill>
                  <a:srgbClr val="CAD6DE"/>
                </a:solidFill>
                <a:latin typeface="Cabin" pitchFamily="34" charset="0"/>
                <a:ea typeface="Cabin" pitchFamily="34" charset="-122"/>
                <a:cs typeface="Cabin" pitchFamily="34" charset="-120"/>
              </a:rPr>
              <a:t>Listening History:</a:t>
            </a:r>
            <a:pPr algn="l" indent="0" marL="0">
              <a:lnSpc>
                <a:spcPts val="3000"/>
              </a:lnSpc>
              <a:buNone/>
            </a:pPr>
            <a:r>
              <a:rPr lang="en-US" sz="1850" dirty="0">
                <a:solidFill>
                  <a:srgbClr val="CAD6DE"/>
                </a:solidFill>
                <a:latin typeface="Cabin" pitchFamily="34" charset="0"/>
                <a:ea typeface="Cabin" pitchFamily="34" charset="-122"/>
                <a:cs typeface="Cabin" pitchFamily="34" charset="-120"/>
              </a:rPr>
              <a:t> The system analyzes a user's past listening behavior to identify their preferences.</a:t>
            </a:r>
            <a:endParaRPr lang="en-US" sz="1850" dirty="0"/>
          </a:p>
        </p:txBody>
      </p:sp>
      <p:sp>
        <p:nvSpPr>
          <p:cNvPr id="6" name="Text 4"/>
          <p:cNvSpPr/>
          <p:nvPr/>
        </p:nvSpPr>
        <p:spPr>
          <a:xfrm>
            <a:off x="837724" y="4783693"/>
            <a:ext cx="12954952" cy="383024"/>
          </a:xfrm>
          <a:prstGeom prst="rect">
            <a:avLst/>
          </a:prstGeom>
          <a:noFill/>
          <a:ln/>
        </p:spPr>
        <p:txBody>
          <a:bodyPr wrap="none" lIns="0" tIns="0" rIns="0" bIns="0" rtlCol="0" anchor="t"/>
          <a:lstStyle/>
          <a:p>
            <a:pPr algn="l" marL="342900" indent="-342900">
              <a:lnSpc>
                <a:spcPts val="3000"/>
              </a:lnSpc>
              <a:buSzPct val="100000"/>
              <a:buChar char="•"/>
            </a:pPr>
            <a:r>
              <a:rPr lang="en-US" sz="1850" b="1" dirty="0">
                <a:solidFill>
                  <a:srgbClr val="CAD6DE"/>
                </a:solidFill>
                <a:latin typeface="Cabin" pitchFamily="34" charset="0"/>
                <a:ea typeface="Cabin" pitchFamily="34" charset="-122"/>
                <a:cs typeface="Cabin" pitchFamily="34" charset="-120"/>
              </a:rPr>
              <a:t>Playlists:</a:t>
            </a:r>
            <a:pPr algn="l" indent="0" marL="0">
              <a:lnSpc>
                <a:spcPts val="3000"/>
              </a:lnSpc>
              <a:buNone/>
            </a:pPr>
            <a:r>
              <a:rPr lang="en-US" sz="1850" dirty="0">
                <a:solidFill>
                  <a:srgbClr val="CAD6DE"/>
                </a:solidFill>
                <a:latin typeface="Cabin" pitchFamily="34" charset="0"/>
                <a:ea typeface="Cabin" pitchFamily="34" charset="-122"/>
                <a:cs typeface="Cabin" pitchFamily="34" charset="-120"/>
              </a:rPr>
              <a:t> The creation and curation of playlists provide valuable insights into a user's musical tastes.</a:t>
            </a:r>
            <a:endParaRPr lang="en-US" sz="1850" dirty="0"/>
          </a:p>
        </p:txBody>
      </p:sp>
      <p:sp>
        <p:nvSpPr>
          <p:cNvPr id="7" name="Text 5"/>
          <p:cNvSpPr/>
          <p:nvPr/>
        </p:nvSpPr>
        <p:spPr>
          <a:xfrm>
            <a:off x="837724" y="5250418"/>
            <a:ext cx="12954952" cy="383024"/>
          </a:xfrm>
          <a:prstGeom prst="rect">
            <a:avLst/>
          </a:prstGeom>
          <a:noFill/>
          <a:ln/>
        </p:spPr>
        <p:txBody>
          <a:bodyPr wrap="none" lIns="0" tIns="0" rIns="0" bIns="0" rtlCol="0" anchor="t"/>
          <a:lstStyle/>
          <a:p>
            <a:pPr algn="l" marL="342900" indent="-342900">
              <a:lnSpc>
                <a:spcPts val="3000"/>
              </a:lnSpc>
              <a:buSzPct val="100000"/>
              <a:buChar char="•"/>
            </a:pPr>
            <a:r>
              <a:rPr lang="en-US" sz="1850" b="1" dirty="0">
                <a:solidFill>
                  <a:srgbClr val="CAD6DE"/>
                </a:solidFill>
                <a:latin typeface="Cabin" pitchFamily="34" charset="0"/>
                <a:ea typeface="Cabin" pitchFamily="34" charset="-122"/>
                <a:cs typeface="Cabin" pitchFamily="34" charset="-120"/>
              </a:rPr>
              <a:t>Likes and Dislikes:</a:t>
            </a:r>
            <a:pPr algn="l" indent="0" marL="0">
              <a:lnSpc>
                <a:spcPts val="3000"/>
              </a:lnSpc>
              <a:buNone/>
            </a:pPr>
            <a:r>
              <a:rPr lang="en-US" sz="1850" dirty="0">
                <a:solidFill>
                  <a:srgbClr val="CAD6DE"/>
                </a:solidFill>
                <a:latin typeface="Cabin" pitchFamily="34" charset="0"/>
                <a:ea typeface="Cabin" pitchFamily="34" charset="-122"/>
                <a:cs typeface="Cabin" pitchFamily="34" charset="-120"/>
              </a:rPr>
              <a:t> Explicit feedback from users helps the system refine its recommendations.</a:t>
            </a:r>
            <a:endParaRPr lang="en-US" sz="1850" dirty="0"/>
          </a:p>
        </p:txBody>
      </p:sp>
      <p:sp>
        <p:nvSpPr>
          <p:cNvPr id="8" name="Text 6"/>
          <p:cNvSpPr/>
          <p:nvPr/>
        </p:nvSpPr>
        <p:spPr>
          <a:xfrm>
            <a:off x="837724" y="5717143"/>
            <a:ext cx="12954952" cy="383024"/>
          </a:xfrm>
          <a:prstGeom prst="rect">
            <a:avLst/>
          </a:prstGeom>
          <a:noFill/>
          <a:ln/>
        </p:spPr>
        <p:txBody>
          <a:bodyPr wrap="none" lIns="0" tIns="0" rIns="0" bIns="0" rtlCol="0" anchor="t"/>
          <a:lstStyle/>
          <a:p>
            <a:pPr algn="l" marL="342900" indent="-342900">
              <a:lnSpc>
                <a:spcPts val="3000"/>
              </a:lnSpc>
              <a:buSzPct val="100000"/>
              <a:buChar char="•"/>
            </a:pPr>
            <a:r>
              <a:rPr lang="en-US" sz="1850" b="1" dirty="0">
                <a:solidFill>
                  <a:srgbClr val="CAD6DE"/>
                </a:solidFill>
                <a:latin typeface="Cabin" pitchFamily="34" charset="0"/>
                <a:ea typeface="Cabin" pitchFamily="34" charset="-122"/>
                <a:cs typeface="Cabin" pitchFamily="34" charset="-120"/>
              </a:rPr>
              <a:t>Search Queries:</a:t>
            </a:r>
            <a:pPr algn="l" indent="0" marL="0">
              <a:lnSpc>
                <a:spcPts val="3000"/>
              </a:lnSpc>
              <a:buNone/>
            </a:pPr>
            <a:r>
              <a:rPr lang="en-US" sz="1850" dirty="0">
                <a:solidFill>
                  <a:srgbClr val="CAD6DE"/>
                </a:solidFill>
                <a:latin typeface="Cabin" pitchFamily="34" charset="0"/>
                <a:ea typeface="Cabin" pitchFamily="34" charset="-122"/>
                <a:cs typeface="Cabin" pitchFamily="34" charset="-120"/>
              </a:rPr>
              <a:t> User search queries reveal specific interests and preferences.</a:t>
            </a:r>
            <a:endParaRPr lang="en-US" sz="1850" dirty="0"/>
          </a:p>
        </p:txBody>
      </p:sp>
      <p:sp>
        <p:nvSpPr>
          <p:cNvPr id="9" name="Text 7"/>
          <p:cNvSpPr/>
          <p:nvPr/>
        </p:nvSpPr>
        <p:spPr>
          <a:xfrm>
            <a:off x="837724" y="6183868"/>
            <a:ext cx="12954952" cy="383024"/>
          </a:xfrm>
          <a:prstGeom prst="rect">
            <a:avLst/>
          </a:prstGeom>
          <a:noFill/>
          <a:ln/>
        </p:spPr>
        <p:txBody>
          <a:bodyPr wrap="none" lIns="0" tIns="0" rIns="0" bIns="0" rtlCol="0" anchor="t"/>
          <a:lstStyle/>
          <a:p>
            <a:pPr algn="l" marL="342900" indent="-342900">
              <a:lnSpc>
                <a:spcPts val="3000"/>
              </a:lnSpc>
              <a:buSzPct val="100000"/>
              <a:buChar char="•"/>
            </a:pPr>
            <a:r>
              <a:rPr lang="en-US" sz="1850" b="1" dirty="0">
                <a:solidFill>
                  <a:srgbClr val="CAD6DE"/>
                </a:solidFill>
                <a:latin typeface="Cabin" pitchFamily="34" charset="0"/>
                <a:ea typeface="Cabin" pitchFamily="34" charset="-122"/>
                <a:cs typeface="Cabin" pitchFamily="34" charset="-120"/>
              </a:rPr>
              <a:t>Time of Day and Location:</a:t>
            </a:r>
            <a:pPr algn="l" indent="0" marL="0">
              <a:lnSpc>
                <a:spcPts val="3000"/>
              </a:lnSpc>
              <a:buNone/>
            </a:pPr>
            <a:r>
              <a:rPr lang="en-US" sz="1850" dirty="0">
                <a:solidFill>
                  <a:srgbClr val="CAD6DE"/>
                </a:solidFill>
                <a:latin typeface="Cabin" pitchFamily="34" charset="0"/>
                <a:ea typeface="Cabin" pitchFamily="34" charset="-122"/>
                <a:cs typeface="Cabin" pitchFamily="34" charset="-120"/>
              </a:rPr>
              <a:t> The system can adapt recommendations based on the user's current context.</a:t>
            </a:r>
            <a:endParaRPr lang="en-US" sz="18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837724" y="757357"/>
            <a:ext cx="12954952" cy="1408033"/>
          </a:xfrm>
          <a:prstGeom prst="rect">
            <a:avLst/>
          </a:prstGeom>
          <a:noFill/>
          <a:ln/>
        </p:spPr>
        <p:txBody>
          <a:bodyPr wrap="square" lIns="0" tIns="0" rIns="0" bIns="0" rtlCol="0" anchor="t"/>
          <a:lstStyle/>
          <a:p>
            <a:pPr indent="0" marL="0">
              <a:lnSpc>
                <a:spcPts val="5500"/>
              </a:lnSpc>
              <a:buNone/>
            </a:pPr>
            <a:r>
              <a:rPr lang="en-US" sz="4400" b="1" dirty="0">
                <a:solidFill>
                  <a:srgbClr val="FFFFFF"/>
                </a:solidFill>
                <a:latin typeface="Unbounded" pitchFamily="34" charset="0"/>
                <a:ea typeface="Unbounded" pitchFamily="34" charset="-122"/>
                <a:cs typeface="Unbounded" pitchFamily="34" charset="-120"/>
              </a:rPr>
              <a:t>Impact of the Recommendation System</a:t>
            </a:r>
            <a:endParaRPr lang="en-US" sz="4400" dirty="0"/>
          </a:p>
        </p:txBody>
      </p:sp>
      <p:sp>
        <p:nvSpPr>
          <p:cNvPr id="3" name="Text 1"/>
          <p:cNvSpPr/>
          <p:nvPr/>
        </p:nvSpPr>
        <p:spPr>
          <a:xfrm>
            <a:off x="837724" y="2644140"/>
            <a:ext cx="12954952" cy="478631"/>
          </a:xfrm>
          <a:prstGeom prst="rect">
            <a:avLst/>
          </a:prstGeom>
          <a:noFill/>
          <a:ln/>
        </p:spPr>
        <p:txBody>
          <a:bodyPr wrap="none" lIns="0" tIns="0" rIns="0" bIns="0" rtlCol="0" anchor="t"/>
          <a:lstStyle/>
          <a:p>
            <a:pPr indent="0" marL="0">
              <a:lnSpc>
                <a:spcPts val="3750"/>
              </a:lnSpc>
              <a:buNone/>
            </a:pPr>
            <a:r>
              <a:rPr lang="en-US" sz="2350" dirty="0">
                <a:solidFill>
                  <a:srgbClr val="FFFFFF"/>
                </a:solidFill>
                <a:latin typeface="Cabin" pitchFamily="34" charset="0"/>
                <a:ea typeface="Cabin" pitchFamily="34" charset="-122"/>
                <a:cs typeface="Cabin" pitchFamily="34" charset="-120"/>
              </a:rPr>
              <a:t>YouTube Music's recommendation system has had a profound impact on the platform's success:</a:t>
            </a:r>
            <a:endParaRPr lang="en-US" sz="2350" dirty="0"/>
          </a:p>
        </p:txBody>
      </p:sp>
      <p:sp>
        <p:nvSpPr>
          <p:cNvPr id="4" name="Text 2"/>
          <p:cNvSpPr/>
          <p:nvPr/>
        </p:nvSpPr>
        <p:spPr>
          <a:xfrm>
            <a:off x="837724" y="3391972"/>
            <a:ext cx="12954952" cy="957263"/>
          </a:xfrm>
          <a:prstGeom prst="rect">
            <a:avLst/>
          </a:prstGeom>
          <a:noFill/>
          <a:ln/>
        </p:spPr>
        <p:txBody>
          <a:bodyPr wrap="square" lIns="0" tIns="0" rIns="0" bIns="0" rtlCol="0" anchor="t"/>
          <a:lstStyle/>
          <a:p>
            <a:pPr algn="l" marL="342900" indent="-342900">
              <a:lnSpc>
                <a:spcPts val="3000"/>
              </a:lnSpc>
              <a:buSzPct val="100000"/>
              <a:buChar char="•"/>
            </a:pPr>
            <a:r>
              <a:rPr lang="en-US" sz="1850" b="1" dirty="0">
                <a:solidFill>
                  <a:srgbClr val="FFFFFF"/>
                </a:solidFill>
                <a:latin typeface="Cabin" pitchFamily="34" charset="0"/>
                <a:ea typeface="Cabin" pitchFamily="34" charset="-122"/>
                <a:cs typeface="Cabin" pitchFamily="34" charset="-120"/>
              </a:rPr>
              <a:t>Increased User Engagement:</a:t>
            </a:r>
            <a:pPr algn="l" indent="0" marL="0">
              <a:lnSpc>
                <a:spcPts val="3000"/>
              </a:lnSpc>
              <a:buNone/>
            </a:pPr>
            <a:r>
              <a:rPr lang="en-US" sz="1850" dirty="0">
                <a:solidFill>
                  <a:srgbClr val="CAD6DE"/>
                </a:solidFill>
                <a:latin typeface="Cabin" pitchFamily="34" charset="0"/>
                <a:ea typeface="Cabin" pitchFamily="34" charset="-122"/>
                <a:cs typeface="Cabin" pitchFamily="34" charset="-120"/>
              </a:rPr>
              <a:t> Personalized recommendations keep users engaged by consistently delivering relevant content.</a:t>
            </a:r>
            <a:endParaRPr lang="en-US" sz="1850" dirty="0"/>
          </a:p>
        </p:txBody>
      </p:sp>
      <p:sp>
        <p:nvSpPr>
          <p:cNvPr id="5" name="Text 3"/>
          <p:cNvSpPr/>
          <p:nvPr/>
        </p:nvSpPr>
        <p:spPr>
          <a:xfrm>
            <a:off x="837724" y="4432935"/>
            <a:ext cx="12954952" cy="957263"/>
          </a:xfrm>
          <a:prstGeom prst="rect">
            <a:avLst/>
          </a:prstGeom>
          <a:noFill/>
          <a:ln/>
        </p:spPr>
        <p:txBody>
          <a:bodyPr wrap="square" lIns="0" tIns="0" rIns="0" bIns="0" rtlCol="0" anchor="t"/>
          <a:lstStyle/>
          <a:p>
            <a:pPr algn="l" marL="342900" indent="-342900">
              <a:lnSpc>
                <a:spcPts val="3000"/>
              </a:lnSpc>
              <a:buSzPct val="100000"/>
              <a:buChar char="•"/>
            </a:pPr>
            <a:r>
              <a:rPr lang="en-US" sz="1850" b="1" dirty="0">
                <a:solidFill>
                  <a:srgbClr val="FFFFFF"/>
                </a:solidFill>
                <a:latin typeface="Cabin" pitchFamily="34" charset="0"/>
                <a:ea typeface="Cabin" pitchFamily="34" charset="-122"/>
                <a:cs typeface="Cabin" pitchFamily="34" charset="-120"/>
              </a:rPr>
              <a:t>Enhanced User Experience</a:t>
            </a:r>
            <a:pPr algn="l" indent="0" marL="0">
              <a:lnSpc>
                <a:spcPts val="3000"/>
              </a:lnSpc>
              <a:buNone/>
            </a:pPr>
            <a:r>
              <a:rPr lang="en-US" sz="1850" b="1" dirty="0">
                <a:solidFill>
                  <a:srgbClr val="CAD6DE"/>
                </a:solidFill>
                <a:latin typeface="Cabin" pitchFamily="34" charset="0"/>
                <a:ea typeface="Cabin" pitchFamily="34" charset="-122"/>
                <a:cs typeface="Cabin" pitchFamily="34" charset="-120"/>
              </a:rPr>
              <a:t>:</a:t>
            </a:r>
            <a:pPr algn="l" indent="0" marL="0">
              <a:lnSpc>
                <a:spcPts val="3000"/>
              </a:lnSpc>
              <a:buNone/>
            </a:pPr>
            <a:r>
              <a:rPr lang="en-US" sz="1850" dirty="0">
                <a:solidFill>
                  <a:srgbClr val="CAD6DE"/>
                </a:solidFill>
                <a:latin typeface="Cabin" pitchFamily="34" charset="0"/>
                <a:ea typeface="Cabin" pitchFamily="34" charset="-122"/>
                <a:cs typeface="Cabin" pitchFamily="34" charset="-120"/>
              </a:rPr>
              <a:t> By understanding user preferences, the system provides a seamless and tailored listening experience.</a:t>
            </a:r>
            <a:endParaRPr lang="en-US" sz="1850" dirty="0"/>
          </a:p>
        </p:txBody>
      </p:sp>
      <p:sp>
        <p:nvSpPr>
          <p:cNvPr id="6" name="Text 4"/>
          <p:cNvSpPr/>
          <p:nvPr/>
        </p:nvSpPr>
        <p:spPr>
          <a:xfrm>
            <a:off x="837724" y="5473898"/>
            <a:ext cx="12954952" cy="957263"/>
          </a:xfrm>
          <a:prstGeom prst="rect">
            <a:avLst/>
          </a:prstGeom>
          <a:noFill/>
          <a:ln/>
        </p:spPr>
        <p:txBody>
          <a:bodyPr wrap="square" lIns="0" tIns="0" rIns="0" bIns="0" rtlCol="0" anchor="t"/>
          <a:lstStyle/>
          <a:p>
            <a:pPr algn="l" marL="342900" indent="-342900">
              <a:lnSpc>
                <a:spcPts val="3000"/>
              </a:lnSpc>
              <a:buSzPct val="100000"/>
              <a:buChar char="•"/>
            </a:pPr>
            <a:r>
              <a:rPr lang="en-US" sz="1850" b="1" dirty="0">
                <a:solidFill>
                  <a:srgbClr val="FFFFFF"/>
                </a:solidFill>
                <a:latin typeface="Cabin" pitchFamily="34" charset="0"/>
                <a:ea typeface="Cabin" pitchFamily="34" charset="-122"/>
                <a:cs typeface="Cabin" pitchFamily="34" charset="-120"/>
              </a:rPr>
              <a:t>Music Discovery:</a:t>
            </a:r>
            <a:pPr algn="l" indent="0" marL="0">
              <a:lnSpc>
                <a:spcPts val="3000"/>
              </a:lnSpc>
              <a:buNone/>
            </a:pPr>
            <a:r>
              <a:rPr lang="en-US" sz="1850" dirty="0">
                <a:solidFill>
                  <a:srgbClr val="CAD6DE"/>
                </a:solidFill>
                <a:latin typeface="Cabin" pitchFamily="34" charset="0"/>
                <a:ea typeface="Cabin" pitchFamily="34" charset="-122"/>
                <a:cs typeface="Cabin" pitchFamily="34" charset="-120"/>
              </a:rPr>
              <a:t> The system helps users discover new artists and genres, expanding their musical horizons.</a:t>
            </a:r>
            <a:endParaRPr lang="en-US" sz="1850" dirty="0"/>
          </a:p>
        </p:txBody>
      </p:sp>
      <p:sp>
        <p:nvSpPr>
          <p:cNvPr id="7" name="Text 5"/>
          <p:cNvSpPr/>
          <p:nvPr/>
        </p:nvSpPr>
        <p:spPr>
          <a:xfrm>
            <a:off x="837724" y="6514862"/>
            <a:ext cx="12954952" cy="957263"/>
          </a:xfrm>
          <a:prstGeom prst="rect">
            <a:avLst/>
          </a:prstGeom>
          <a:noFill/>
          <a:ln/>
        </p:spPr>
        <p:txBody>
          <a:bodyPr wrap="square" lIns="0" tIns="0" rIns="0" bIns="0" rtlCol="0" anchor="t"/>
          <a:lstStyle/>
          <a:p>
            <a:pPr algn="l" marL="342900" indent="-342900">
              <a:lnSpc>
                <a:spcPts val="3000"/>
              </a:lnSpc>
              <a:buSzPct val="100000"/>
              <a:buChar char="•"/>
            </a:pPr>
            <a:r>
              <a:rPr lang="en-US" sz="1850" b="1" dirty="0">
                <a:solidFill>
                  <a:srgbClr val="FFFFFF"/>
                </a:solidFill>
                <a:latin typeface="Cabin" pitchFamily="34" charset="0"/>
                <a:ea typeface="Cabin" pitchFamily="34" charset="-122"/>
                <a:cs typeface="Cabin" pitchFamily="34" charset="-120"/>
              </a:rPr>
              <a:t>Revenue Generation</a:t>
            </a:r>
            <a:pPr algn="l" indent="0" marL="0">
              <a:lnSpc>
                <a:spcPts val="3000"/>
              </a:lnSpc>
              <a:buNone/>
            </a:pPr>
            <a:r>
              <a:rPr lang="en-US" sz="1850" b="1" dirty="0">
                <a:solidFill>
                  <a:srgbClr val="CAD6DE"/>
                </a:solidFill>
                <a:latin typeface="Cabin" pitchFamily="34" charset="0"/>
                <a:ea typeface="Cabin" pitchFamily="34" charset="-122"/>
                <a:cs typeface="Cabin" pitchFamily="34" charset="-120"/>
              </a:rPr>
              <a:t>:</a:t>
            </a:r>
            <a:pPr algn="l" indent="0" marL="0">
              <a:lnSpc>
                <a:spcPts val="3000"/>
              </a:lnSpc>
              <a:buNone/>
            </a:pPr>
            <a:r>
              <a:rPr lang="en-US" sz="1850" dirty="0">
                <a:solidFill>
                  <a:srgbClr val="CAD6DE"/>
                </a:solidFill>
                <a:latin typeface="Cabin" pitchFamily="34" charset="0"/>
                <a:ea typeface="Cabin" pitchFamily="34" charset="-122"/>
                <a:cs typeface="Cabin" pitchFamily="34" charset="-120"/>
              </a:rPr>
              <a:t> Effective recommendations drive user retention and premium subscriptions, contributing to YouTube Music's revenue growth.</a:t>
            </a:r>
            <a:endParaRPr lang="en-US" sz="18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11</Slides>
  <Notes>11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11</vt:i4>
      </vt:variant>
    </vt:vector>
  </HeadingPairs>
  <TitlesOfParts>
    <vt:vector size="14"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2024-11-18T17:27:29Z</dcterms:created>
  <dcterms:modified xsi:type="dcterms:W3CDTF">2024-11-18T17:27:29Z</dcterms:modified>
</cp:coreProperties>
</file>